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86803" autoAdjust="0"/>
  </p:normalViewPr>
  <p:slideViewPr>
    <p:cSldViewPr snapToGrid="0" showGuides="1">
      <p:cViewPr varScale="1">
        <p:scale>
          <a:sx n="110" d="100"/>
          <a:sy n="110" d="100"/>
        </p:scale>
        <p:origin x="1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5006df077a6c58dccb3bfc3eb58df05">
            <a:r>
              <a:rPr b="0" dirty="0" i="0" lang="en-US" strike="noStrike" sz="1200" u="none">
                <a:solidFill>
                  <a:srgbClr val="000000"/>
                </a:solidFill>
                <a:effectLst/>
                <a:latin charset="0" panose="020F0502020204030203" pitchFamily="34" typeface="Lato"/>
              </a:rPr>
              <a:t>Quelles sont les étapes de création d'un tableau croisé dynamique dans DHIS2 ?</a:t>
            </a:r>
          </a:p>
          <a:p>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bbc4c04dd9e9104a1e9b35226163ab3">
            <a:r>
              <a:rPr dirty="0" lang="en-US" sz="1600"/>
              <a:t>Supposons que nous voulons connaître le nombre de doses de six vaccins différents administrées depuis 2017 dans les deux régions du TrainingLand. Intéressons-nous plus précisément aux doses de BCG, de DPT-HepB-HIB1 et 3, de MR1 et 2, et de la fièvre jaune. Avoir des informations sur l'administration de ces vaccins nous permet de mieux comprendre l'accès au système de santé dans des régions spécifiques.</a:t>
            </a:r>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392275369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5d28893871f4d77f97cc36a91a019f8">
            <a:r>
              <a:rPr dirty="0" lang="en-US" noProof="0" sz="1200"/>
              <a:t>La première étape consiste à ouvrir l'application Visualiseur de Données. Pour ce faire, allez au menu des applications et sélectionnez l'application Visualiseur de Données.</a:t>
            </a:r>
          </a:p>
          <a:p>
            <a:endParaRPr dirty="0" lang="en-US" noProof="0" sz="1200"/>
          </a:p>
          <a:p txid="b3607f86a63a9877decacaed1f899461">
            <a:r>
              <a:rPr dirty="0" lang="en-US" noProof="0" sz="1200"/>
              <a:t>Ensuite, vous devez sélectionner le type de visualisation des données dans le menu déroulant.</a:t>
            </a:r>
          </a:p>
          <a:p>
            <a:endParaRPr dirty="0" lang="en-US" noProof="0" sz="1200"/>
          </a:p>
          <a:p txid="0e505b3fc8e1243cd81c138f018955af">
            <a:r>
              <a:rPr dirty="0" lang="en-US" noProof="0" sz="1200"/>
              <a:t>Pour ce cas, sélectionnez 'tableau croisé dynamique'. La prochaine étape sera de sélectionner dans le volet de gauche, les trois dimensions pour notre tableau croisé dynamique, à savoir les éléments de données, la période et l'unité d'organisation.</a:t>
            </a:r>
          </a:p>
          <a:p>
            <a:endParaRPr dirty="0" lang="en-US" noProof="0" sz="1200"/>
          </a:p>
          <a:p txid="fa5985630668d6313d5010a8a14f65ed">
            <a:r>
              <a:rPr dirty="0" lang="en-US" noProof="0" sz="1200"/>
              <a:t>Il faut d'abord sélectionner les éléments de données. Dans le menu du type de données, sélectionnez 'éléments de données'. Ensuite, dans le groupe des éléments de données, sélectionnez 'Vaccinations Immunisation'. Tous les éléments de données de ce groupe apparaîtront dans la section des éléments de données.</a:t>
            </a:r>
          </a:p>
          <a:p>
            <a:endParaRPr dirty="0" lang="en-US" noProof="0" sz="1200"/>
          </a:p>
          <a:p txid="b2047a34fb9c77c96c512eab035c9a3c">
            <a:r>
              <a:rPr dirty="0" lang="en-US" noProof="0" sz="1200"/>
              <a:t>Nous devons déplacer les éléments de données que nous voulons voir dans notre tableau croisé dynamique vers la section des éléments sélectionnés. Pour sélectionner et déplacer des éléments, vous pouvez juste double-cliquer dessus.</a:t>
            </a:r>
          </a:p>
          <a:p>
            <a:endParaRPr dirty="0" lang="en-US" noProof="0" sz="1200"/>
          </a:p>
          <a:p txid="de5e671e98ab16ec3f587ff640d9454d">
            <a:r>
              <a:rPr dirty="0" lang="en-US" noProof="0" sz="1200"/>
              <a:t>Nous pouvons également sélectionner plus d'un élément de données en maintenant la touche Contrôle (Ctrl) sur Windows ou Commande sur Mac tout en cliquant sur les éléments, puis sur la flèche simple pour les déplacer vers la section des éléments sélectionnés.</a:t>
            </a:r>
          </a:p>
          <a:p>
            <a:endParaRPr dirty="0" lang="en-US" noProof="0" sz="1200"/>
          </a:p>
          <a:p txid="c876fec4b8a058171beeaa26205e029b">
            <a:r>
              <a:rPr dirty="0" lang="en-US" noProof="0" sz="1200"/>
              <a:t>Si vous voulez ajouter plusieurs éléments de données listés les uns à côté des autres, vous pouvez sélectionner le premier, puis maintenir la touche Maj enfoncée et cliquer sur le dernier pour les sélectionner tous, puis les déplacer en utilisant la flèche qui pointe vers la droite. Vous pouvez supprimer les éléments de données de la section des items sélectionnés en utilisant les mêmes commandes.</a:t>
            </a:r>
          </a:p>
          <a:p>
            <a:endParaRPr dirty="0" lang="en-US" noProof="0" sz="1200"/>
          </a:p>
          <a:p txid="99f89ceb9dd0335f1c64eb1acc20a2d2">
            <a:r>
              <a:rPr dirty="0" lang="en-US" noProof="0" sz="1200"/>
              <a:t>Par exemple, vous pouvez sélectionner tous ces éléments de données en maintenant la touche Maj enfoncée et en cliquant sur la flèche qui pointe vers la gauche pour les ramener dans la colonne disponible.</a:t>
            </a:r>
          </a:p>
          <a:p>
            <a:endParaRPr dirty="0" lang="en-US" noProof="0" sz="1200"/>
          </a:p>
          <a:p txid="1f03c0db2536a3e206695d3c15f84728">
            <a:r>
              <a:rPr dirty="0" lang="en-US" noProof="0" sz="1200"/>
              <a:t>Ajoutons également les doses PEV MR1 et PEV MR2 administrées. Une fois tous les éléments de données sélectionnés, cliquez sur 'cacher'. Cliquer sur 'cacher' au lieu de 'mettre à jour' vous permet de conserver votre sélection et de passer à l'édition de la dimension suivante, ce qui vous permet de terminer toutes vos modifications avant d'afficher le tableau croisé dynamique mis à jour.</a:t>
            </a:r>
          </a:p>
          <a:p>
            <a:endParaRPr dirty="0" lang="en-US" noProof="0" sz="1200"/>
          </a:p>
          <a:p txid="6d8075d04887325048c1f4b4996ce697">
            <a:r>
              <a:rPr dirty="0" lang="en-US" noProof="0" sz="1200"/>
              <a:t>La prochaine dimension à sélectionner est la période. Comme nous voulons obtenir les données depuis 2017, nous allons sélectionner l'onglet période fixe.</a:t>
            </a:r>
          </a:p>
          <a:p>
            <a:endParaRPr dirty="0" lang="en-US" noProof="0" sz="1200"/>
          </a:p>
          <a:p txid="21e7db0c6184dd95973f9ee5452bc432">
            <a:r>
              <a:rPr dirty="0" lang="en-US" noProof="0" sz="1200"/>
              <a:t>Ensuite, dans 'type de période', sélectionnez 'annuel'. Cliquez sur 2017 et maintenez la touche Maj enfoncée tout en cliquant sur 2021 pour sélectionner toutes ces années (de 2017 à 2021) et les déplacer vers la colonne des périodes sélectionnées, en cliquant sur la flèche qui pointe vers la droite.</a:t>
            </a:r>
          </a:p>
          <a:p>
            <a:endParaRPr dirty="0" lang="en-US" noProof="0" sz="1200"/>
          </a:p>
          <a:p txid="95094ecf9fd66ee5a02cef45c8829760">
            <a:r>
              <a:rPr dirty="0" lang="en-US" noProof="0" sz="1200"/>
              <a:t>Ensuite, nous devons déplacer les 12 derniers mois vers la gauche en double-cliquant dessus pour les désélectionner, puis cliquer sur 'masquer'. La dernière dimension à sélectionner est l'unité d'organisation.</a:t>
            </a:r>
          </a:p>
          <a:p>
            <a:endParaRPr dirty="0" lang="en-US" noProof="0" sz="1200"/>
          </a:p>
          <a:p txid="1147d96a07ca68ce4c2e059d91751efa">
            <a:r>
              <a:rPr dirty="0" lang="en-US" noProof="0" sz="1200"/>
              <a:t>Nous voulons consulter les données des régions animal et food. Pour ce faire, décochons la case située à côté de "Training Land" et cochons les cases à côté des régions animal et food. Maintenant que toutes les dimensions sont sélectionnées, nous pouvons cliquer sur "Mettre à jour".</a:t>
            </a:r>
          </a:p>
          <a:p>
            <a:endParaRPr dirty="0" lang="en-US" noProof="0" sz="1200"/>
          </a:p>
          <a:p txid="265b0d116ebceb8b03c5343fa1fabd5a">
            <a:r>
              <a:rPr dirty="0" lang="en-US" noProof="0" sz="1200"/>
              <a:t>Nous pouvons maintenant voir le tableau croisé dynamique avec les dimensions que nous avons sélectionnées. Comme vous pouvez le voir, le tableau affiche des données agrégées des régions animal et food.</a:t>
            </a:r>
          </a:p>
          <a:p>
            <a:endParaRPr dirty="0" lang="en-US" noProof="0" sz="1200"/>
          </a:p>
          <a:p txid="68b5a7b69a3e3631776608767920429d">
            <a:r>
              <a:rPr dirty="0" lang="en-US" noProof="0" sz="1200"/>
              <a:t>Les colonnes affichent les données pour chaque vaccin et la ligne affiche les années et les périodes de 2017 à 2021.</a:t>
            </a:r>
          </a:p>
          <a:p>
            <a:endParaRPr dirty="0" lang="en-US" noProof="0" sz="1200"/>
          </a:p>
          <a:p txid="44766d87698fd3d5c12173454098f703">
            <a:r>
              <a:rPr dirty="0" lang="en-US" noProof="0" sz="1200"/>
              <a:t>Si vous placez votre souris sur les dimensions dans la section de présentation, vous pouvez voir les options actuellement sélectionnées pour chacune d'entre elles.</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d8a675a1010927af0a703f17189daa7">
            <a:pPr rtl="0"/>
            <a:r>
              <a:rPr dirty="0" lang="en-US">
                <a:solidFill>
                  <a:srgbClr val="000000"/>
                </a:solidFill>
                <a:effectLst/>
                <a:sym typeface=""/>
              </a:rPr>
              <a:t>En résumé, pour créer un tableau croisé dynamique, vous devez d'abord ouvrir l'application Visualiseur de Données, choisir Tableau croisé dynamique dans la liste des outils de visualisation, puis sélectionner les trois dimensions, à savoir les éléments de données, la période et l'unité d'organisation, et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6.svg" Type="http://schemas.openxmlformats.org/officeDocument/2006/relationships/image"/><Relationship Id="rId13" Target="../media/image31.png" Type="http://schemas.openxmlformats.org/officeDocument/2006/relationships/image"/><Relationship Id="rId3" Target="../notesSlides/notesSlide3.xml" Type="http://schemas.openxmlformats.org/officeDocument/2006/relationships/notesSlide"/><Relationship Id="rId7" Target="../media/image25.png" Type="http://schemas.openxmlformats.org/officeDocument/2006/relationships/image"/><Relationship Id="rId12"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11.png" Type="http://schemas.openxmlformats.org/officeDocument/2006/relationships/image"/><Relationship Id="rId11" Target="../media/image29.png" Type="http://schemas.openxmlformats.org/officeDocument/2006/relationships/image"/><Relationship Id="rId5" Target="../media/image22.svg" Type="http://schemas.openxmlformats.org/officeDocument/2006/relationships/image"/><Relationship Id="rId10" Target="../media/image28.svg" Type="http://schemas.openxmlformats.org/officeDocument/2006/relationships/image"/><Relationship Id="rId4" Target="../media/image21.png" Type="http://schemas.openxmlformats.org/officeDocument/2006/relationships/image"/><Relationship Id="rId9"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3e960cae0a586605b4c18bf9d54e6b6d">
            <a:r>
              <a:rPr dirty="0" lang="en-US"/>
              <a:t>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B7331462-A85B-49B7-B509-91C91DF81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57871" y="2134499"/>
            <a:ext cx="3111410" cy="3111410"/>
          </a:xfrm>
          <a:prstGeom prst="rect">
            <a:avLst/>
          </a:prstGeom>
        </p:spPr>
      </p:pic>
      <p:sp>
        <p:nvSpPr>
          <p:cNvPr id="5" name="Rectangle: Rounded Corners 4">
            <a:extLst>
              <a:ext uri="{FF2B5EF4-FFF2-40B4-BE49-F238E27FC236}">
                <a16:creationId xmlns:a16="http://schemas.microsoft.com/office/drawing/2014/main" id="{8167A9EA-477A-4581-A24A-60E7486AC644}"/>
              </a:ext>
            </a:extLst>
          </p:cNvPr>
          <p:cNvSpPr/>
          <p:nvPr/>
        </p:nvSpPr>
        <p:spPr>
          <a:xfrm>
            <a:off x="2879136" y="190589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 name="TextBox 1">
            <a:extLst>
              <a:ext uri="{FF2B5EF4-FFF2-40B4-BE49-F238E27FC236}">
                <a16:creationId xmlns:a16="http://schemas.microsoft.com/office/drawing/2014/main" id="{EBFFCB65-32C8-439D-8065-B51F747930DC}"/>
              </a:ext>
            </a:extLst>
          </p:cNvPr>
          <p:cNvSpPr txBox="1"/>
          <p:nvPr/>
        </p:nvSpPr>
        <p:spPr>
          <a:xfrm>
            <a:off x="5662883" y="3199153"/>
            <a:ext cx="4433618" cy="830997"/>
          </a:xfrm>
          <a:prstGeom prst="rect">
            <a:avLst/>
          </a:prstGeom>
          <a:noFill/>
        </p:spPr>
        <p:txBody>
          <a:bodyPr rtlCol="0" wrap="square">
            <a:spAutoFit/>
          </a:bodyPr>
          <a:lstStyle/>
          <a:p txid="53a7dc6342ae311c8e32cd42aa86dbf4">
            <a:pPr algn="l" indent="-342900" marL="342900">
              <a:buClr>
                <a:srgbClr val="008CCF"/>
              </a:buClr>
              <a:buFont charset="-79" pitchFamily="2" typeface="Rubik"/>
              <a:buChar char="•"/>
            </a:pPr>
            <a:r>
              <a:rPr lang="en-US" sz="2400"/>
              <a:t>Quelles sont les étapes de création d'un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000" p14:dur="2000" spd="slow"/>
    </mc:Choice>
    <mc:Fallback xmlns="">
      <p:transition advTm="5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10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778459" y="2523423"/>
            <a:ext cx="3265966" cy="461665"/>
          </a:xfrm>
          <a:prstGeom prst="rect">
            <a:avLst/>
          </a:prstGeom>
          <a:noFill/>
        </p:spPr>
        <p:txBody>
          <a:bodyPr rtlCol="0" wrap="square">
            <a:spAutoFit/>
          </a:bodyPr>
          <a:lstStyle/>
          <a:p txid="49e2e0de9b3772afd528cf1f5973fcc6">
            <a:pPr algn="ctr">
              <a:buClr>
                <a:srgbClr val="008CCF"/>
              </a:buClr>
            </a:pPr>
            <a:r>
              <a:rPr dirty="0" lang="en-US" sz="2400"/>
              <a:t>Nombre de doses :</a:t>
            </a:r>
          </a:p>
        </p:txBody>
      </p:sp>
      <p:pic>
        <p:nvPicPr>
          <p:cNvPr id="6" name="Graphic 5">
            <a:extLst>
              <a:ext uri="{FF2B5EF4-FFF2-40B4-BE49-F238E27FC236}">
                <a16:creationId xmlns:a16="http://schemas.microsoft.com/office/drawing/2014/main" id="{65302743-2831-42D1-8682-9646C48E7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60410"/>
            <a:ext cx="1432550" cy="1403734"/>
          </a:xfrm>
          <a:prstGeom prst="rect">
            <a:avLst/>
          </a:prstGeom>
        </p:spPr>
      </p:pic>
      <p:sp>
        <p:nvSpPr>
          <p:cNvPr id="9" name="TextBox 8">
            <a:extLst>
              <a:ext uri="{FF2B5EF4-FFF2-40B4-BE49-F238E27FC236}">
                <a16:creationId xmlns:a16="http://schemas.microsoft.com/office/drawing/2014/main" id="{D5995308-E82E-4849-96D9-11AEA0986251}"/>
              </a:ext>
            </a:extLst>
          </p:cNvPr>
          <p:cNvSpPr txBox="1"/>
          <p:nvPr/>
        </p:nvSpPr>
        <p:spPr>
          <a:xfrm>
            <a:off x="2100680" y="3023027"/>
            <a:ext cx="573505" cy="461665"/>
          </a:xfrm>
          <a:prstGeom prst="rect">
            <a:avLst/>
          </a:prstGeom>
          <a:noFill/>
        </p:spPr>
        <p:txBody>
          <a:bodyPr rtlCol="0" wrap="square">
            <a:spAutoFit/>
          </a:bodyPr>
          <a:lstStyle/>
          <a:p txid="8f0053817ebab4d8296520e487661e8c">
            <a:pPr algn="ctr">
              <a:buClr>
                <a:srgbClr val="008CCF"/>
              </a:buClr>
            </a:pPr>
            <a:r>
              <a:rPr dirty="0" lang="en-US" sz="2400">
                <a:solidFill>
                  <a:schemeClr val="accent2"/>
                </a:solidFill>
              </a:rPr>
              <a:t>1.</a:t>
            </a:r>
          </a:p>
        </p:txBody>
      </p:sp>
      <p:sp>
        <p:nvSpPr>
          <p:cNvPr id="10" name="TextBox 9">
            <a:extLst>
              <a:ext uri="{FF2B5EF4-FFF2-40B4-BE49-F238E27FC236}">
                <a16:creationId xmlns:a16="http://schemas.microsoft.com/office/drawing/2014/main" id="{87003496-CFA7-4D0E-96E3-0D6161DB6958}"/>
              </a:ext>
            </a:extLst>
          </p:cNvPr>
          <p:cNvSpPr txBox="1"/>
          <p:nvPr/>
        </p:nvSpPr>
        <p:spPr>
          <a:xfrm>
            <a:off x="2100680" y="3500207"/>
            <a:ext cx="573505" cy="461665"/>
          </a:xfrm>
          <a:prstGeom prst="rect">
            <a:avLst/>
          </a:prstGeom>
          <a:noFill/>
        </p:spPr>
        <p:txBody>
          <a:bodyPr rtlCol="0" wrap="square">
            <a:spAutoFit/>
          </a:bodyPr>
          <a:lstStyle/>
          <a:p txid="256a8be92daa351873d155d9faad8606">
            <a:pPr algn="ctr">
              <a:buClr>
                <a:srgbClr val="008CCF"/>
              </a:buClr>
            </a:pPr>
            <a:r>
              <a:rPr dirty="0" lang="en-US" sz="2400">
                <a:solidFill>
                  <a:schemeClr val="accent2"/>
                </a:solidFill>
              </a:rPr>
              <a:t>2.</a:t>
            </a:r>
          </a:p>
        </p:txBody>
      </p:sp>
      <p:sp>
        <p:nvSpPr>
          <p:cNvPr id="11" name="TextBox 10">
            <a:extLst>
              <a:ext uri="{FF2B5EF4-FFF2-40B4-BE49-F238E27FC236}">
                <a16:creationId xmlns:a16="http://schemas.microsoft.com/office/drawing/2014/main" id="{D5224664-D19B-4D0D-9002-0169CB4C39FF}"/>
              </a:ext>
            </a:extLst>
          </p:cNvPr>
          <p:cNvSpPr txBox="1"/>
          <p:nvPr/>
        </p:nvSpPr>
        <p:spPr>
          <a:xfrm>
            <a:off x="2100680" y="3977387"/>
            <a:ext cx="573505" cy="461665"/>
          </a:xfrm>
          <a:prstGeom prst="rect">
            <a:avLst/>
          </a:prstGeom>
          <a:noFill/>
        </p:spPr>
        <p:txBody>
          <a:bodyPr rtlCol="0" wrap="square">
            <a:spAutoFit/>
          </a:bodyPr>
          <a:lstStyle/>
          <a:p txid="35d40e8cbe1e2456de711798d256fd70">
            <a:pPr algn="ctr">
              <a:buClr>
                <a:srgbClr val="008CCF"/>
              </a:buClr>
            </a:pPr>
            <a:r>
              <a:rPr dirty="0" lang="en-US" sz="2400">
                <a:solidFill>
                  <a:schemeClr val="accent2"/>
                </a:solidFill>
              </a:rPr>
              <a:t>3.</a:t>
            </a:r>
          </a:p>
        </p:txBody>
      </p:sp>
      <p:sp>
        <p:nvSpPr>
          <p:cNvPr id="12" name="TextBox 11">
            <a:extLst>
              <a:ext uri="{FF2B5EF4-FFF2-40B4-BE49-F238E27FC236}">
                <a16:creationId xmlns:a16="http://schemas.microsoft.com/office/drawing/2014/main" id="{BB713E42-181E-45A7-9687-CA130E4A360E}"/>
              </a:ext>
            </a:extLst>
          </p:cNvPr>
          <p:cNvSpPr txBox="1"/>
          <p:nvPr/>
        </p:nvSpPr>
        <p:spPr>
          <a:xfrm>
            <a:off x="2100680" y="4454567"/>
            <a:ext cx="573505" cy="461665"/>
          </a:xfrm>
          <a:prstGeom prst="rect">
            <a:avLst/>
          </a:prstGeom>
          <a:noFill/>
        </p:spPr>
        <p:txBody>
          <a:bodyPr rtlCol="0" wrap="square">
            <a:spAutoFit/>
          </a:bodyPr>
          <a:lstStyle/>
          <a:p txid="247a534fe751a735c27a82a2be6fa772">
            <a:pPr algn="ctr">
              <a:buClr>
                <a:srgbClr val="008CCF"/>
              </a:buClr>
            </a:pPr>
            <a:r>
              <a:rPr dirty="0" lang="en-US" sz="2400">
                <a:solidFill>
                  <a:schemeClr val="accent2"/>
                </a:solidFill>
              </a:rPr>
              <a:t>4.</a:t>
            </a:r>
          </a:p>
        </p:txBody>
      </p:sp>
      <p:sp>
        <p:nvSpPr>
          <p:cNvPr id="13" name="TextBox 12">
            <a:extLst>
              <a:ext uri="{FF2B5EF4-FFF2-40B4-BE49-F238E27FC236}">
                <a16:creationId xmlns:a16="http://schemas.microsoft.com/office/drawing/2014/main" id="{4887CCDD-70F4-4F78-A97D-768742496338}"/>
              </a:ext>
            </a:extLst>
          </p:cNvPr>
          <p:cNvSpPr txBox="1"/>
          <p:nvPr/>
        </p:nvSpPr>
        <p:spPr>
          <a:xfrm>
            <a:off x="2100680" y="4931747"/>
            <a:ext cx="573505" cy="461665"/>
          </a:xfrm>
          <a:prstGeom prst="rect">
            <a:avLst/>
          </a:prstGeom>
          <a:noFill/>
        </p:spPr>
        <p:txBody>
          <a:bodyPr rtlCol="0" wrap="square">
            <a:spAutoFit/>
          </a:bodyPr>
          <a:lstStyle/>
          <a:p txid="2893af68ae325e413c26e007b9d86f67">
            <a:pPr algn="ctr">
              <a:buClr>
                <a:srgbClr val="008CCF"/>
              </a:buClr>
            </a:pPr>
            <a:r>
              <a:rPr dirty="0" lang="en-US" sz="2400">
                <a:solidFill>
                  <a:schemeClr val="accent2"/>
                </a:solidFill>
              </a:rPr>
              <a:t>5.</a:t>
            </a:r>
          </a:p>
        </p:txBody>
      </p:sp>
      <p:sp>
        <p:nvSpPr>
          <p:cNvPr id="14" name="TextBox 13">
            <a:extLst>
              <a:ext uri="{FF2B5EF4-FFF2-40B4-BE49-F238E27FC236}">
                <a16:creationId xmlns:a16="http://schemas.microsoft.com/office/drawing/2014/main" id="{1756909D-CB3E-4BB4-A550-255519B5367E}"/>
              </a:ext>
            </a:extLst>
          </p:cNvPr>
          <p:cNvSpPr txBox="1"/>
          <p:nvPr/>
        </p:nvSpPr>
        <p:spPr>
          <a:xfrm>
            <a:off x="2100680" y="5408926"/>
            <a:ext cx="573505" cy="461665"/>
          </a:xfrm>
          <a:prstGeom prst="rect">
            <a:avLst/>
          </a:prstGeom>
          <a:noFill/>
        </p:spPr>
        <p:txBody>
          <a:bodyPr rtlCol="0" wrap="square">
            <a:spAutoFit/>
          </a:bodyPr>
          <a:lstStyle/>
          <a:p txid="7e4cf10555eb68845c00bd3d1577b4e7">
            <a:pPr algn="ctr">
              <a:buClr>
                <a:srgbClr val="008CCF"/>
              </a:buClr>
            </a:pPr>
            <a:r>
              <a:rPr dirty="0" lang="en-US" sz="2400">
                <a:solidFill>
                  <a:schemeClr val="accent2"/>
                </a:solidFill>
              </a:rPr>
              <a:t>6.</a:t>
            </a:r>
          </a:p>
        </p:txBody>
      </p:sp>
      <p:pic>
        <p:nvPicPr>
          <p:cNvPr id="15" name="Graphic 14">
            <a:extLst>
              <a:ext uri="{FF2B5EF4-FFF2-40B4-BE49-F238E27FC236}">
                <a16:creationId xmlns:a16="http://schemas.microsoft.com/office/drawing/2014/main" id="{983BA6E3-D36E-44D6-B72A-363C2B698B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261717" y="953726"/>
            <a:ext cx="1654834" cy="1654834"/>
          </a:xfrm>
          <a:prstGeom prst="rect">
            <a:avLst/>
          </a:prstGeom>
        </p:spPr>
      </p:pic>
      <p:pic>
        <p:nvPicPr>
          <p:cNvPr id="16" name="Graphic 15">
            <a:extLst>
              <a:ext uri="{FF2B5EF4-FFF2-40B4-BE49-F238E27FC236}">
                <a16:creationId xmlns:a16="http://schemas.microsoft.com/office/drawing/2014/main" id="{5E3683EA-15A6-4331-87AB-5746D4C2BF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73704" y="1087491"/>
            <a:ext cx="1521070" cy="1521070"/>
          </a:xfrm>
          <a:prstGeom prst="rect">
            <a:avLst/>
          </a:prstGeom>
        </p:spPr>
      </p:pic>
      <p:pic>
        <p:nvPicPr>
          <p:cNvPr id="17" name="Graphic 23">
            <a:extLst>
              <a:ext uri="{FF2B5EF4-FFF2-40B4-BE49-F238E27FC236}">
                <a16:creationId xmlns:a16="http://schemas.microsoft.com/office/drawing/2014/main" id="{6CF45695-11CB-4012-B80E-6C5C586C519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387433" y="845872"/>
            <a:ext cx="1892088" cy="1892088"/>
          </a:xfrm>
          <a:prstGeom prst="rect">
            <a:avLst/>
          </a:prstGeom>
        </p:spPr>
      </p:pic>
      <p:sp>
        <p:nvSpPr>
          <p:cNvPr id="18" name="Rectangle: Rounded Corners 17">
            <a:extLst>
              <a:ext uri="{FF2B5EF4-FFF2-40B4-BE49-F238E27FC236}">
                <a16:creationId xmlns:a16="http://schemas.microsoft.com/office/drawing/2014/main" id="{EB801B8D-745F-427A-96A3-354CDD35BFD3}"/>
              </a:ext>
            </a:extLst>
          </p:cNvPr>
          <p:cNvSpPr/>
          <p:nvPr/>
        </p:nvSpPr>
        <p:spPr>
          <a:xfrm>
            <a:off x="2529513"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19" name="Rectangle: Rounded Corners 18">
            <a:extLst>
              <a:ext uri="{FF2B5EF4-FFF2-40B4-BE49-F238E27FC236}">
                <a16:creationId xmlns:a16="http://schemas.microsoft.com/office/drawing/2014/main" id="{9BD22900-1AE1-4D6D-A8A1-F2653FAF1F95}"/>
              </a:ext>
            </a:extLst>
          </p:cNvPr>
          <p:cNvSpPr/>
          <p:nvPr/>
        </p:nvSpPr>
        <p:spPr>
          <a:xfrm>
            <a:off x="5354024"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20" name="Rectangle: Rounded Corners 19">
            <a:extLst>
              <a:ext uri="{FF2B5EF4-FFF2-40B4-BE49-F238E27FC236}">
                <a16:creationId xmlns:a16="http://schemas.microsoft.com/office/drawing/2014/main" id="{8F75A8C6-19C6-4FF2-A0DA-2F2ABBDA3BFF}"/>
              </a:ext>
            </a:extLst>
          </p:cNvPr>
          <p:cNvSpPr/>
          <p:nvPr/>
        </p:nvSpPr>
        <p:spPr>
          <a:xfrm>
            <a:off x="8178536"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sp>
        <p:nvSpPr>
          <p:cNvPr id="21" name="TextBox 20">
            <a:extLst>
              <a:ext uri="{FF2B5EF4-FFF2-40B4-BE49-F238E27FC236}">
                <a16:creationId xmlns:a16="http://schemas.microsoft.com/office/drawing/2014/main" id="{2C2E8A18-FDE8-45EB-A529-9B991D017212}"/>
              </a:ext>
            </a:extLst>
          </p:cNvPr>
          <p:cNvSpPr txBox="1"/>
          <p:nvPr/>
        </p:nvSpPr>
        <p:spPr>
          <a:xfrm>
            <a:off x="5146267" y="2523423"/>
            <a:ext cx="1919104" cy="461665"/>
          </a:xfrm>
          <a:prstGeom prst="rect">
            <a:avLst/>
          </a:prstGeom>
          <a:noFill/>
        </p:spPr>
        <p:txBody>
          <a:bodyPr rtlCol="0" wrap="square">
            <a:spAutoFit/>
          </a:bodyPr>
          <a:lstStyle/>
          <a:p txid="0ef72b1c9036e5585189948afe4bc3be">
            <a:pPr algn="ctr">
              <a:buClr>
                <a:srgbClr val="008CCF"/>
              </a:buClr>
            </a:pPr>
            <a:r>
              <a:rPr dirty="0" lang="en-US" sz="2400"/>
              <a:t>2017-2021</a:t>
            </a:r>
          </a:p>
        </p:txBody>
      </p:sp>
      <p:sp>
        <p:nvSpPr>
          <p:cNvPr id="23" name="TextBox 22">
            <a:extLst>
              <a:ext uri="{FF2B5EF4-FFF2-40B4-BE49-F238E27FC236}">
                <a16:creationId xmlns:a16="http://schemas.microsoft.com/office/drawing/2014/main" id="{7061E067-4928-41D3-AE31-B38A71578AA7}"/>
              </a:ext>
            </a:extLst>
          </p:cNvPr>
          <p:cNvSpPr txBox="1"/>
          <p:nvPr/>
        </p:nvSpPr>
        <p:spPr>
          <a:xfrm>
            <a:off x="7726240" y="2523423"/>
            <a:ext cx="2651862" cy="830997"/>
          </a:xfrm>
          <a:prstGeom prst="rect">
            <a:avLst/>
          </a:prstGeom>
          <a:noFill/>
        </p:spPr>
        <p:txBody>
          <a:bodyPr rtlCol="0" wrap="square">
            <a:spAutoFit/>
          </a:bodyPr>
          <a:lstStyle/>
          <a:p txid="9d4608e1d9408f00d514606f9b3f049d">
            <a:pPr indent="-342900" marL="342900">
              <a:buClr>
                <a:srgbClr val="008CCF"/>
              </a:buClr>
              <a:buFont charset="0" panose="020B0604020202020204" pitchFamily="34" typeface="Arial"/>
              <a:buChar char="•"/>
            </a:pPr>
            <a:r>
              <a:rPr dirty="0" lang="en-US" sz="2400"/>
              <a:t>Région Animal</a:t>
            </a:r>
          </a:p>
          <a:p txid="d061590d2f020eb15c2de7c4fcfdb1d4">
            <a:pPr indent="-342900" marL="342900">
              <a:buClr>
                <a:srgbClr val="008CCF"/>
              </a:buClr>
              <a:buFont charset="0" panose="020B0604020202020204" pitchFamily="34" typeface="Arial"/>
              <a:buChar char="•"/>
            </a:pPr>
            <a:r>
              <a:rPr dirty="0" lang="en-US" sz="2400"/>
              <a:t>Région Food</a:t>
            </a:r>
          </a:p>
        </p:txBody>
      </p:sp>
      <p:sp>
        <p:nvSpPr>
          <p:cNvPr id="8" name="TextBox 7">
            <a:extLst>
              <a:ext uri="{FF2B5EF4-FFF2-40B4-BE49-F238E27FC236}">
                <a16:creationId xmlns:a16="http://schemas.microsoft.com/office/drawing/2014/main" id="{D25BDCFA-4D7D-4858-B99B-3C7F5DF29247}"/>
              </a:ext>
            </a:extLst>
          </p:cNvPr>
          <p:cNvSpPr txBox="1"/>
          <p:nvPr/>
        </p:nvSpPr>
        <p:spPr>
          <a:xfrm>
            <a:off x="2529513" y="3039786"/>
            <a:ext cx="2179504" cy="461665"/>
          </a:xfrm>
          <a:prstGeom prst="rect">
            <a:avLst/>
          </a:prstGeom>
          <a:noFill/>
        </p:spPr>
        <p:txBody>
          <a:bodyPr rtlCol="0" wrap="square">
            <a:spAutoFit/>
          </a:bodyPr>
          <a:lstStyle/>
          <a:p txid="52d01f989e54f0bd25bf7c14a37d5aa6">
            <a:pPr algn="l">
              <a:buClr>
                <a:srgbClr val="008CCF"/>
              </a:buClr>
            </a:pPr>
            <a:r>
              <a:rPr dirty="0" lang="en-US" sz="2400"/>
              <a:t>BCG</a:t>
            </a:r>
          </a:p>
        </p:txBody>
      </p:sp>
      <p:sp>
        <p:nvSpPr>
          <p:cNvPr id="24" name="TextBox 23">
            <a:extLst>
              <a:ext uri="{FF2B5EF4-FFF2-40B4-BE49-F238E27FC236}">
                <a16:creationId xmlns:a16="http://schemas.microsoft.com/office/drawing/2014/main" id="{7521761B-1BE1-4C7C-906E-521FCE7DEA07}"/>
              </a:ext>
            </a:extLst>
          </p:cNvPr>
          <p:cNvSpPr txBox="1"/>
          <p:nvPr/>
        </p:nvSpPr>
        <p:spPr>
          <a:xfrm>
            <a:off x="2529513" y="3516448"/>
            <a:ext cx="2616754" cy="461665"/>
          </a:xfrm>
          <a:prstGeom prst="rect">
            <a:avLst/>
          </a:prstGeom>
          <a:noFill/>
        </p:spPr>
        <p:txBody>
          <a:bodyPr rtlCol="0" wrap="square">
            <a:spAutoFit/>
          </a:bodyPr>
          <a:lstStyle/>
          <a:p txid="b1c00df6b757aafea9e82d98b75c0ee0">
            <a:pPr algn="l">
              <a:buClr>
                <a:srgbClr val="008CCF"/>
              </a:buClr>
            </a:pPr>
            <a:r>
              <a:rPr dirty="0" lang="en-US" sz="2400"/>
              <a:t>DPT-HepB-HIB1</a:t>
            </a:r>
          </a:p>
        </p:txBody>
      </p:sp>
      <p:sp>
        <p:nvSpPr>
          <p:cNvPr id="25" name="TextBox 24">
            <a:extLst>
              <a:ext uri="{FF2B5EF4-FFF2-40B4-BE49-F238E27FC236}">
                <a16:creationId xmlns:a16="http://schemas.microsoft.com/office/drawing/2014/main" id="{797DA66B-FEF3-476F-8D3A-08C427D59D60}"/>
              </a:ext>
            </a:extLst>
          </p:cNvPr>
          <p:cNvSpPr txBox="1"/>
          <p:nvPr/>
        </p:nvSpPr>
        <p:spPr>
          <a:xfrm>
            <a:off x="2529513" y="3993110"/>
            <a:ext cx="2732204" cy="461665"/>
          </a:xfrm>
          <a:prstGeom prst="rect">
            <a:avLst/>
          </a:prstGeom>
          <a:noFill/>
        </p:spPr>
        <p:txBody>
          <a:bodyPr rtlCol="0" wrap="square">
            <a:spAutoFit/>
          </a:bodyPr>
          <a:lstStyle/>
          <a:p txid="0e500298f0dd6cc78ffd298db995bab6">
            <a:pPr algn="l">
              <a:buClr>
                <a:srgbClr val="008CCF"/>
              </a:buClr>
            </a:pPr>
            <a:r>
              <a:rPr dirty="0" lang="en-US" sz="2400"/>
              <a:t>DPT-HepB-HIB3</a:t>
            </a:r>
          </a:p>
        </p:txBody>
      </p:sp>
      <p:sp>
        <p:nvSpPr>
          <p:cNvPr id="26" name="TextBox 25">
            <a:extLst>
              <a:ext uri="{FF2B5EF4-FFF2-40B4-BE49-F238E27FC236}">
                <a16:creationId xmlns:a16="http://schemas.microsoft.com/office/drawing/2014/main" id="{FDBD38DC-BA39-42AD-A178-A961ADB0ADC2}"/>
              </a:ext>
            </a:extLst>
          </p:cNvPr>
          <p:cNvSpPr txBox="1"/>
          <p:nvPr/>
        </p:nvSpPr>
        <p:spPr>
          <a:xfrm>
            <a:off x="2529512" y="4469772"/>
            <a:ext cx="3699165" cy="461665"/>
          </a:xfrm>
          <a:prstGeom prst="rect">
            <a:avLst/>
          </a:prstGeom>
          <a:noFill/>
        </p:spPr>
        <p:txBody>
          <a:bodyPr rtlCol="0" wrap="square">
            <a:spAutoFit/>
          </a:bodyPr>
          <a:lstStyle/>
          <a:p txid="5e3ad93bdad934efc30746a57bbda77a">
            <a:pPr algn="l">
              <a:buClr>
                <a:srgbClr val="008CCF"/>
              </a:buClr>
            </a:pPr>
            <a:r>
              <a:rPr dirty="0" lang="en-US" sz="2400"/>
              <a:t>PEV – MR 1</a:t>
            </a:r>
          </a:p>
        </p:txBody>
      </p:sp>
      <p:sp>
        <p:nvSpPr>
          <p:cNvPr id="27" name="TextBox 26">
            <a:extLst>
              <a:ext uri="{FF2B5EF4-FFF2-40B4-BE49-F238E27FC236}">
                <a16:creationId xmlns:a16="http://schemas.microsoft.com/office/drawing/2014/main" id="{1FE4FEF8-C030-4008-9B0F-0F2499FE315B}"/>
              </a:ext>
            </a:extLst>
          </p:cNvPr>
          <p:cNvSpPr txBox="1"/>
          <p:nvPr/>
        </p:nvSpPr>
        <p:spPr>
          <a:xfrm>
            <a:off x="2529513" y="4946434"/>
            <a:ext cx="2179504" cy="461665"/>
          </a:xfrm>
          <a:prstGeom prst="rect">
            <a:avLst/>
          </a:prstGeom>
          <a:noFill/>
        </p:spPr>
        <p:txBody>
          <a:bodyPr rtlCol="0" wrap="square">
            <a:spAutoFit/>
          </a:bodyPr>
          <a:lstStyle/>
          <a:p txid="c9d3abd533e2d1eb5123356890a193c8">
            <a:pPr algn="l">
              <a:buClr>
                <a:srgbClr val="008CCF"/>
              </a:buClr>
            </a:pPr>
            <a:r>
              <a:rPr dirty="0" lang="en-US" sz="2400"/>
              <a:t>PEV - MR 2</a:t>
            </a:r>
          </a:p>
        </p:txBody>
      </p:sp>
      <p:sp>
        <p:nvSpPr>
          <p:cNvPr id="28" name="TextBox 27">
            <a:extLst>
              <a:ext uri="{FF2B5EF4-FFF2-40B4-BE49-F238E27FC236}">
                <a16:creationId xmlns:a16="http://schemas.microsoft.com/office/drawing/2014/main" id="{2BA2C754-5293-4194-8787-76D0AA7B945E}"/>
              </a:ext>
            </a:extLst>
          </p:cNvPr>
          <p:cNvSpPr txBox="1"/>
          <p:nvPr/>
        </p:nvSpPr>
        <p:spPr>
          <a:xfrm>
            <a:off x="2529513" y="5423094"/>
            <a:ext cx="2179504" cy="461665"/>
          </a:xfrm>
          <a:prstGeom prst="rect">
            <a:avLst/>
          </a:prstGeom>
          <a:noFill/>
        </p:spPr>
        <p:txBody>
          <a:bodyPr rtlCol="0" wrap="square">
            <a:spAutoFit/>
          </a:bodyPr>
          <a:lstStyle/>
          <a:p txid="a902927e67da7b99f50f35342e7fbf82">
            <a:pPr algn="l">
              <a:buClr>
                <a:srgbClr val="008CCF"/>
              </a:buClr>
            </a:pPr>
            <a:r>
              <a:rPr dirty="0" lang="en-US" sz="2400"/>
              <a:t>Fièvre jaune</a:t>
            </a:r>
          </a:p>
        </p:txBody>
      </p:sp>
      <p:sp>
        <p:nvSpPr>
          <p:cNvPr id="31" name="Freeform: Shape 30">
            <a:extLst>
              <a:ext uri="{FF2B5EF4-FFF2-40B4-BE49-F238E27FC236}">
                <a16:creationId xmlns:a16="http://schemas.microsoft.com/office/drawing/2014/main" id="{EDD4B916-682D-48CF-BCF2-BBA2885DCC82}"/>
              </a:ext>
            </a:extLst>
          </p:cNvPr>
          <p:cNvSpPr/>
          <p:nvPr/>
        </p:nvSpPr>
        <p:spPr>
          <a:xfrm>
            <a:off x="0" y="0"/>
            <a:ext cx="12192000" cy="6858000"/>
          </a:xfrm>
          <a:custGeom>
            <a:avLst/>
            <a:gdLst>
              <a:gd fmla="*/ 2250840 w 12192000" name="connsiteX0"/>
              <a:gd fmla="*/ 3007512 h 6858000" name="connsiteY0"/>
              <a:gd fmla="*/ 2100680 w 12192000" name="connsiteX1"/>
              <a:gd fmla="*/ 3157672 h 6858000" name="connsiteY1"/>
              <a:gd fmla="*/ 2100680 w 12192000" name="connsiteX2"/>
              <a:gd fmla="*/ 5823759 h 6858000" name="connsiteY2"/>
              <a:gd fmla="*/ 2250840 w 12192000" name="connsiteX3"/>
              <a:gd fmla="*/ 5973919 h 6858000" name="connsiteY3"/>
              <a:gd fmla="*/ 4996107 w 12192000" name="connsiteX4"/>
              <a:gd fmla="*/ 5973919 h 6858000" name="connsiteY4"/>
              <a:gd fmla="*/ 5146267 w 12192000" name="connsiteX5"/>
              <a:gd fmla="*/ 5823759 h 6858000" name="connsiteY5"/>
              <a:gd fmla="*/ 5146267 w 12192000" name="connsiteX6"/>
              <a:gd fmla="*/ 3157672 h 6858000" name="connsiteY6"/>
              <a:gd fmla="*/ 4996107 w 12192000" name="connsiteX7"/>
              <a:gd fmla="*/ 300751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250840" y="3007512"/>
                </a:moveTo>
                <a:cubicBezTo>
                  <a:pt x="2167909" y="3007512"/>
                  <a:pt x="2100680" y="3074741"/>
                  <a:pt x="2100680" y="3157672"/>
                </a:cubicBezTo>
                <a:lnTo>
                  <a:pt x="2100680" y="5823759"/>
                </a:lnTo>
                <a:cubicBezTo>
                  <a:pt x="2100680" y="5906690"/>
                  <a:pt x="2167909" y="5973919"/>
                  <a:pt x="2250840" y="5973919"/>
                </a:cubicBezTo>
                <a:lnTo>
                  <a:pt x="4996107" y="5973919"/>
                </a:lnTo>
                <a:cubicBezTo>
                  <a:pt x="5079038" y="5973919"/>
                  <a:pt x="5146267" y="5906690"/>
                  <a:pt x="5146267" y="5823759"/>
                </a:cubicBezTo>
                <a:lnTo>
                  <a:pt x="5146267" y="3157672"/>
                </a:lnTo>
                <a:cubicBezTo>
                  <a:pt x="5146267" y="3074741"/>
                  <a:pt x="5079038" y="3007512"/>
                  <a:pt x="4996107" y="300751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32" name="TextBox 31">
            <a:extLst>
              <a:ext uri="{FF2B5EF4-FFF2-40B4-BE49-F238E27FC236}">
                <a16:creationId xmlns:a16="http://schemas.microsoft.com/office/drawing/2014/main" id="{47171F6D-27D1-426F-AAF6-219A19279E8C}"/>
              </a:ext>
            </a:extLst>
          </p:cNvPr>
          <p:cNvSpPr txBox="1"/>
          <p:nvPr/>
        </p:nvSpPr>
        <p:spPr>
          <a:xfrm>
            <a:off x="5731141" y="3875572"/>
            <a:ext cx="4120178" cy="830997"/>
          </a:xfrm>
          <a:prstGeom prst="rect">
            <a:avLst/>
          </a:prstGeom>
          <a:noFill/>
        </p:spPr>
        <p:txBody>
          <a:bodyPr rtlCol="0" wrap="square">
            <a:spAutoFit/>
          </a:bodyPr>
          <a:lstStyle/>
          <a:p txid="e238a6e86bd087945aa993464671d4fb">
            <a:pPr algn="l">
              <a:buClr>
                <a:srgbClr val="008CCF"/>
              </a:buClr>
            </a:pPr>
            <a:r>
              <a:rPr dirty="0" lang="en-US" sz="2400">
                <a:solidFill>
                  <a:schemeClr val="bg1"/>
                </a:solidFill>
              </a:rPr>
              <a:t>Mieux comprendre l’accès au système de santé</a:t>
            </a:r>
          </a:p>
        </p:txBody>
      </p:sp>
    </p:spTree>
    <p:custDataLst>
      <p:tags r:id="rId1"/>
    </p:custDataLst>
    <p:extLst>
      <p:ext uri="{BB962C8B-B14F-4D97-AF65-F5344CB8AC3E}">
        <p14:creationId xmlns:p14="http://schemas.microsoft.com/office/powerpoint/2010/main" val="1055729389"/>
      </p:ext>
    </p:extLst>
  </p:cSld>
  <p:clrMapOvr>
    <a:masterClrMapping/>
  </p:clrMapOvr>
  <mc:AlternateContent xmlns:mc="http://schemas.openxmlformats.org/markup-compatibility/2006" xmlns:p14="http://schemas.microsoft.com/office/powerpoint/2010/main">
    <mc:Choice Requires="p14">
      <p:transition advTm="35027" p14:dur="2000" spd="slow"/>
    </mc:Choice>
    <mc:Fallback xmlns="">
      <p:transition advTm="350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17"/>
                                        </p:tgtEl>
                                        <p:attrNameLst>
                                          <p:attrName>style.visibility</p:attrName>
                                        </p:attrNameLst>
                                      </p:cBhvr>
                                      <p:to>
                                        <p:strVal val="visible"/>
                                      </p:to>
                                    </p:set>
                                    <p:anim calcmode="lin" valueType="num">
                                      <p:cBhvr additive="base">
                                        <p:cTn dur="500" fill="hold" id="11"/>
                                        <p:tgtEl>
                                          <p:spTgt spid="17"/>
                                        </p:tgtEl>
                                        <p:attrNameLst>
                                          <p:attrName>ppt_x</p:attrName>
                                        </p:attrNameLst>
                                      </p:cBhvr>
                                      <p:tavLst>
                                        <p:tav tm="0">
                                          <p:val>
                                            <p:strVal val="#ppt_x"/>
                                          </p:val>
                                        </p:tav>
                                        <p:tav tm="100000">
                                          <p:val>
                                            <p:strVal val="#ppt_x"/>
                                          </p:val>
                                        </p:tav>
                                      </p:tavLst>
                                    </p:anim>
                                    <p:anim calcmode="lin" valueType="num">
                                      <p:cBhvr additive="base">
                                        <p:cTn dur="500" fill="hold" id="12"/>
                                        <p:tgtEl>
                                          <p:spTgt spid="17"/>
                                        </p:tgtEl>
                                        <p:attrNameLst>
                                          <p:attrName>ppt_y</p:attrName>
                                        </p:attrNameLst>
                                      </p:cBhvr>
                                      <p:tavLst>
                                        <p:tav tm="0">
                                          <p:val>
                                            <p:strVal val="0-#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250" id="25"/>
                                        <p:tgtEl>
                                          <p:spTgt spid="9"/>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10"/>
                                        </p:tgtEl>
                                        <p:attrNameLst>
                                          <p:attrName>style.visibility</p:attrName>
                                        </p:attrNameLst>
                                      </p:cBhvr>
                                      <p:to>
                                        <p:strVal val="visible"/>
                                      </p:to>
                                    </p:set>
                                    <p:animEffect filter="fade" transition="in">
                                      <p:cBhvr>
                                        <p:cTn dur="250" id="29"/>
                                        <p:tgtEl>
                                          <p:spTgt spid="10"/>
                                        </p:tgtEl>
                                      </p:cBhvr>
                                    </p:animEffect>
                                  </p:childTnLst>
                                </p:cTn>
                              </p:par>
                            </p:childTnLst>
                          </p:cTn>
                        </p:par>
                        <p:par>
                          <p:cTn fill="hold" id="30">
                            <p:stCondLst>
                              <p:cond delay="750"/>
                            </p:stCondLst>
                            <p:childTnLst>
                              <p:par>
                                <p:cTn fill="hold" grpId="0" id="31" nodeType="afterEffect" presetClass="entr" presetID="10" presetSubtype="0">
                                  <p:stCondLst>
                                    <p:cond delay="0"/>
                                  </p:stCondLst>
                                  <p:childTnLst>
                                    <p:set>
                                      <p:cBhvr>
                                        <p:cTn dur="1" fill="hold" id="32">
                                          <p:stCondLst>
                                            <p:cond delay="0"/>
                                          </p:stCondLst>
                                        </p:cTn>
                                        <p:tgtEl>
                                          <p:spTgt spid="11"/>
                                        </p:tgtEl>
                                        <p:attrNameLst>
                                          <p:attrName>style.visibility</p:attrName>
                                        </p:attrNameLst>
                                      </p:cBhvr>
                                      <p:to>
                                        <p:strVal val="visible"/>
                                      </p:to>
                                    </p:set>
                                    <p:animEffect filter="fade" transition="in">
                                      <p:cBhvr>
                                        <p:cTn dur="250" id="33"/>
                                        <p:tgtEl>
                                          <p:spTgt spid="11"/>
                                        </p:tgtEl>
                                      </p:cBhvr>
                                    </p:animEffect>
                                  </p:childTnLst>
                                </p:cTn>
                              </p:par>
                            </p:childTnLst>
                          </p:cTn>
                        </p:par>
                        <p:par>
                          <p:cTn fill="hold" id="34">
                            <p:stCondLst>
                              <p:cond delay="1000"/>
                            </p:stCondLst>
                            <p:childTnLst>
                              <p:par>
                                <p:cTn fill="hold" grpId="0" id="35" nodeType="afterEffect" presetClass="entr" presetID="10" presetSubtype="0">
                                  <p:stCondLst>
                                    <p:cond delay="0"/>
                                  </p:stCondLst>
                                  <p:childTnLst>
                                    <p:set>
                                      <p:cBhvr>
                                        <p:cTn dur="1" fill="hold" id="36">
                                          <p:stCondLst>
                                            <p:cond delay="0"/>
                                          </p:stCondLst>
                                        </p:cTn>
                                        <p:tgtEl>
                                          <p:spTgt spid="12"/>
                                        </p:tgtEl>
                                        <p:attrNameLst>
                                          <p:attrName>style.visibility</p:attrName>
                                        </p:attrNameLst>
                                      </p:cBhvr>
                                      <p:to>
                                        <p:strVal val="visible"/>
                                      </p:to>
                                    </p:set>
                                    <p:animEffect filter="fade" transition="in">
                                      <p:cBhvr>
                                        <p:cTn dur="250" id="37"/>
                                        <p:tgtEl>
                                          <p:spTgt spid="12"/>
                                        </p:tgtEl>
                                      </p:cBhvr>
                                    </p:animEffect>
                                  </p:childTnLst>
                                </p:cTn>
                              </p:par>
                            </p:childTnLst>
                          </p:cTn>
                        </p:par>
                        <p:par>
                          <p:cTn fill="hold" id="38">
                            <p:stCondLst>
                              <p:cond delay="1250"/>
                            </p:stCondLst>
                            <p:childTnLst>
                              <p:par>
                                <p:cTn fill="hold" grpId="0" id="39" nodeType="after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250" id="41"/>
                                        <p:tgtEl>
                                          <p:spTgt spid="13"/>
                                        </p:tgtEl>
                                      </p:cBhvr>
                                    </p:animEffect>
                                  </p:childTnLst>
                                </p:cTn>
                              </p:par>
                            </p:childTnLst>
                          </p:cTn>
                        </p:par>
                        <p:par>
                          <p:cTn fill="hold" id="42">
                            <p:stCondLst>
                              <p:cond delay="1500"/>
                            </p:stCondLst>
                            <p:childTnLst>
                              <p:par>
                                <p:cTn fill="hold" grpId="0" id="43" nodeType="afterEffect" presetClass="entr" presetID="10" presetSubtype="0">
                                  <p:stCondLst>
                                    <p:cond delay="0"/>
                                  </p:stCondLst>
                                  <p:childTnLst>
                                    <p:set>
                                      <p:cBhvr>
                                        <p:cTn dur="1" fill="hold" id="44">
                                          <p:stCondLst>
                                            <p:cond delay="0"/>
                                          </p:stCondLst>
                                        </p:cTn>
                                        <p:tgtEl>
                                          <p:spTgt spid="14"/>
                                        </p:tgtEl>
                                        <p:attrNameLst>
                                          <p:attrName>style.visibility</p:attrName>
                                        </p:attrNameLst>
                                      </p:cBhvr>
                                      <p:to>
                                        <p:strVal val="visible"/>
                                      </p:to>
                                    </p:set>
                                    <p:animEffect filter="fade" transition="in">
                                      <p:cBhvr>
                                        <p:cTn dur="250" id="45"/>
                                        <p:tgtEl>
                                          <p:spTgt spid="14"/>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 presetSubtype="1">
                                  <p:stCondLst>
                                    <p:cond delay="0"/>
                                  </p:stCondLst>
                                  <p:childTnLst>
                                    <p:set>
                                      <p:cBhvr>
                                        <p:cTn dur="1" fill="hold" id="49">
                                          <p:stCondLst>
                                            <p:cond delay="0"/>
                                          </p:stCondLst>
                                        </p:cTn>
                                        <p:tgtEl>
                                          <p:spTgt spid="15"/>
                                        </p:tgtEl>
                                        <p:attrNameLst>
                                          <p:attrName>style.visibility</p:attrName>
                                        </p:attrNameLst>
                                      </p:cBhvr>
                                      <p:to>
                                        <p:strVal val="visible"/>
                                      </p:to>
                                    </p:set>
                                    <p:anim calcmode="lin" valueType="num">
                                      <p:cBhvr additive="base">
                                        <p:cTn dur="500" fill="hold" id="50"/>
                                        <p:tgtEl>
                                          <p:spTgt spid="15"/>
                                        </p:tgtEl>
                                        <p:attrNameLst>
                                          <p:attrName>ppt_x</p:attrName>
                                        </p:attrNameLst>
                                      </p:cBhvr>
                                      <p:tavLst>
                                        <p:tav tm="0">
                                          <p:val>
                                            <p:strVal val="#ppt_x"/>
                                          </p:val>
                                        </p:tav>
                                        <p:tav tm="100000">
                                          <p:val>
                                            <p:strVal val="#ppt_x"/>
                                          </p:val>
                                        </p:tav>
                                      </p:tavLst>
                                    </p:anim>
                                    <p:anim calcmode="lin" valueType="num">
                                      <p:cBhvr additive="base">
                                        <p:cTn dur="500" fill="hold" id="51"/>
                                        <p:tgtEl>
                                          <p:spTgt spid="15"/>
                                        </p:tgtEl>
                                        <p:attrNameLst>
                                          <p:attrName>ppt_y</p:attrName>
                                        </p:attrNameLst>
                                      </p:cBhvr>
                                      <p:tavLst>
                                        <p:tav tm="0">
                                          <p:val>
                                            <p:strVal val="0-#ppt_h/2"/>
                                          </p:val>
                                        </p:tav>
                                        <p:tav tm="100000">
                                          <p:val>
                                            <p:strVal val="#ppt_y"/>
                                          </p:val>
                                        </p:tav>
                                      </p:tavLst>
                                    </p:anim>
                                  </p:childTnLst>
                                </p:cTn>
                              </p:par>
                              <p:par>
                                <p:cTn fill="hold" grpId="0" id="52" nodeType="withEffect" presetClass="entr" presetID="2" presetSubtype="1">
                                  <p:stCondLst>
                                    <p:cond delay="0"/>
                                  </p:stCondLst>
                                  <p:childTnLst>
                                    <p:set>
                                      <p:cBhvr>
                                        <p:cTn dur="1" fill="hold" id="53">
                                          <p:stCondLst>
                                            <p:cond delay="0"/>
                                          </p:stCondLst>
                                        </p:cTn>
                                        <p:tgtEl>
                                          <p:spTgt spid="19"/>
                                        </p:tgtEl>
                                        <p:attrNameLst>
                                          <p:attrName>style.visibility</p:attrName>
                                        </p:attrNameLst>
                                      </p:cBhvr>
                                      <p:to>
                                        <p:strVal val="visible"/>
                                      </p:to>
                                    </p:set>
                                    <p:anim calcmode="lin" valueType="num">
                                      <p:cBhvr additive="base">
                                        <p:cTn dur="500" fill="hold" id="54"/>
                                        <p:tgtEl>
                                          <p:spTgt spid="19"/>
                                        </p:tgtEl>
                                        <p:attrNameLst>
                                          <p:attrName>ppt_x</p:attrName>
                                        </p:attrNameLst>
                                      </p:cBhvr>
                                      <p:tavLst>
                                        <p:tav tm="0">
                                          <p:val>
                                            <p:strVal val="#ppt_x"/>
                                          </p:val>
                                        </p:tav>
                                        <p:tav tm="100000">
                                          <p:val>
                                            <p:strVal val="#ppt_x"/>
                                          </p:val>
                                        </p:tav>
                                      </p:tavLst>
                                    </p:anim>
                                    <p:anim calcmode="lin" valueType="num">
                                      <p:cBhvr additive="base">
                                        <p:cTn dur="500" fill="hold" id="55"/>
                                        <p:tgtEl>
                                          <p:spTgt spid="19"/>
                                        </p:tgtEl>
                                        <p:attrNameLst>
                                          <p:attrName>ppt_y</p:attrName>
                                        </p:attrNameLst>
                                      </p:cBhvr>
                                      <p:tavLst>
                                        <p:tav tm="0">
                                          <p:val>
                                            <p:strVal val="0-#ppt_h/2"/>
                                          </p:val>
                                        </p:tav>
                                        <p:tav tm="100000">
                                          <p:val>
                                            <p:strVal val="#ppt_y"/>
                                          </p:val>
                                        </p:tav>
                                      </p:tavLst>
                                    </p:anim>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21"/>
                                        </p:tgtEl>
                                        <p:attrNameLst>
                                          <p:attrName>style.visibility</p:attrName>
                                        </p:attrNameLst>
                                      </p:cBhvr>
                                      <p:to>
                                        <p:strVal val="visible"/>
                                      </p:to>
                                    </p:set>
                                    <p:animEffect filter="fade" transition="in">
                                      <p:cBhvr>
                                        <p:cTn dur="500" id="59"/>
                                        <p:tgtEl>
                                          <p:spTgt spid="21"/>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 presetSubtype="1">
                                  <p:stCondLst>
                                    <p:cond delay="0"/>
                                  </p:stCondLst>
                                  <p:childTnLst>
                                    <p:set>
                                      <p:cBhvr>
                                        <p:cTn dur="1" fill="hold" id="63">
                                          <p:stCondLst>
                                            <p:cond delay="0"/>
                                          </p:stCondLst>
                                        </p:cTn>
                                        <p:tgtEl>
                                          <p:spTgt spid="20"/>
                                        </p:tgtEl>
                                        <p:attrNameLst>
                                          <p:attrName>style.visibility</p:attrName>
                                        </p:attrNameLst>
                                      </p:cBhvr>
                                      <p:to>
                                        <p:strVal val="visible"/>
                                      </p:to>
                                    </p:set>
                                    <p:anim calcmode="lin" valueType="num">
                                      <p:cBhvr additive="base">
                                        <p:cTn dur="500" fill="hold" id="64"/>
                                        <p:tgtEl>
                                          <p:spTgt spid="20"/>
                                        </p:tgtEl>
                                        <p:attrNameLst>
                                          <p:attrName>ppt_x</p:attrName>
                                        </p:attrNameLst>
                                      </p:cBhvr>
                                      <p:tavLst>
                                        <p:tav tm="0">
                                          <p:val>
                                            <p:strVal val="#ppt_x"/>
                                          </p:val>
                                        </p:tav>
                                        <p:tav tm="100000">
                                          <p:val>
                                            <p:strVal val="#ppt_x"/>
                                          </p:val>
                                        </p:tav>
                                      </p:tavLst>
                                    </p:anim>
                                    <p:anim calcmode="lin" valueType="num">
                                      <p:cBhvr additive="base">
                                        <p:cTn dur="500" fill="hold" id="65"/>
                                        <p:tgtEl>
                                          <p:spTgt spid="20"/>
                                        </p:tgtEl>
                                        <p:attrNameLst>
                                          <p:attrName>ppt_y</p:attrName>
                                        </p:attrNameLst>
                                      </p:cBhvr>
                                      <p:tavLst>
                                        <p:tav tm="0">
                                          <p:val>
                                            <p:strVal val="0-#ppt_h/2"/>
                                          </p:val>
                                        </p:tav>
                                        <p:tav tm="100000">
                                          <p:val>
                                            <p:strVal val="#ppt_y"/>
                                          </p:val>
                                        </p:tav>
                                      </p:tavLst>
                                    </p:anim>
                                  </p:childTnLst>
                                </p:cTn>
                              </p:par>
                              <p:par>
                                <p:cTn fill="hold" id="66" nodeType="withEffect" presetClass="entr" presetID="2" presetSubtype="1">
                                  <p:stCondLst>
                                    <p:cond delay="0"/>
                                  </p:stCondLst>
                                  <p:childTnLst>
                                    <p:set>
                                      <p:cBhvr>
                                        <p:cTn dur="1" fill="hold" id="67">
                                          <p:stCondLst>
                                            <p:cond delay="0"/>
                                          </p:stCondLst>
                                        </p:cTn>
                                        <p:tgtEl>
                                          <p:spTgt spid="16"/>
                                        </p:tgtEl>
                                        <p:attrNameLst>
                                          <p:attrName>style.visibility</p:attrName>
                                        </p:attrNameLst>
                                      </p:cBhvr>
                                      <p:to>
                                        <p:strVal val="visible"/>
                                      </p:to>
                                    </p:set>
                                    <p:anim calcmode="lin" valueType="num">
                                      <p:cBhvr additive="base">
                                        <p:cTn dur="500" fill="hold" id="68"/>
                                        <p:tgtEl>
                                          <p:spTgt spid="16"/>
                                        </p:tgtEl>
                                        <p:attrNameLst>
                                          <p:attrName>ppt_x</p:attrName>
                                        </p:attrNameLst>
                                      </p:cBhvr>
                                      <p:tavLst>
                                        <p:tav tm="0">
                                          <p:val>
                                            <p:strVal val="#ppt_x"/>
                                          </p:val>
                                        </p:tav>
                                        <p:tav tm="100000">
                                          <p:val>
                                            <p:strVal val="#ppt_x"/>
                                          </p:val>
                                        </p:tav>
                                      </p:tavLst>
                                    </p:anim>
                                    <p:anim calcmode="lin" valueType="num">
                                      <p:cBhvr additive="base">
                                        <p:cTn dur="500" fill="hold" id="69"/>
                                        <p:tgtEl>
                                          <p:spTgt spid="16"/>
                                        </p:tgtEl>
                                        <p:attrNameLst>
                                          <p:attrName>ppt_y</p:attrName>
                                        </p:attrNameLst>
                                      </p:cBhvr>
                                      <p:tavLst>
                                        <p:tav tm="0">
                                          <p:val>
                                            <p:strVal val="0-#ppt_h/2"/>
                                          </p:val>
                                        </p:tav>
                                        <p:tav tm="100000">
                                          <p:val>
                                            <p:strVal val="#ppt_y"/>
                                          </p:val>
                                        </p:tav>
                                      </p:tavLst>
                                    </p:anim>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23"/>
                                        </p:tgtEl>
                                        <p:attrNameLst>
                                          <p:attrName>style.visibility</p:attrName>
                                        </p:attrNameLst>
                                      </p:cBhvr>
                                      <p:to>
                                        <p:strVal val="visible"/>
                                      </p:to>
                                    </p:set>
                                    <p:animEffect filter="fade" transition="in">
                                      <p:cBhvr>
                                        <p:cTn dur="500" id="73"/>
                                        <p:tgtEl>
                                          <p:spTgt spid="23"/>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8"/>
                                        </p:tgtEl>
                                        <p:attrNameLst>
                                          <p:attrName>style.visibility</p:attrName>
                                        </p:attrNameLst>
                                      </p:cBhvr>
                                      <p:to>
                                        <p:strVal val="visible"/>
                                      </p:to>
                                    </p:set>
                                    <p:animEffect filter="fade" transition="in">
                                      <p:cBhvr>
                                        <p:cTn dur="500" id="78"/>
                                        <p:tgtEl>
                                          <p:spTgt spid="8"/>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24"/>
                                        </p:tgtEl>
                                        <p:attrNameLst>
                                          <p:attrName>style.visibility</p:attrName>
                                        </p:attrNameLst>
                                      </p:cBhvr>
                                      <p:to>
                                        <p:strVal val="visible"/>
                                      </p:to>
                                    </p:set>
                                    <p:animEffect filter="fade" transition="in">
                                      <p:cBhvr>
                                        <p:cTn dur="500" id="83"/>
                                        <p:tgtEl>
                                          <p:spTgt spid="24"/>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25"/>
                                        </p:tgtEl>
                                        <p:attrNameLst>
                                          <p:attrName>style.visibility</p:attrName>
                                        </p:attrNameLst>
                                      </p:cBhvr>
                                      <p:to>
                                        <p:strVal val="visible"/>
                                      </p:to>
                                    </p:set>
                                    <p:animEffect filter="fade" transition="in">
                                      <p:cBhvr>
                                        <p:cTn dur="500" id="88"/>
                                        <p:tgtEl>
                                          <p:spTgt spid="25"/>
                                        </p:tgtEl>
                                      </p:cBhvr>
                                    </p:animEffect>
                                  </p:childTnLst>
                                </p:cTn>
                              </p:par>
                            </p:childTnLst>
                          </p:cTn>
                        </p:par>
                      </p:childTnLst>
                    </p:cTn>
                  </p:par>
                  <p:par>
                    <p:cTn fill="hold" id="89">
                      <p:stCondLst>
                        <p:cond delay="indefinite"/>
                      </p:stCondLst>
                      <p:childTnLst>
                        <p:par>
                          <p:cTn fill="hold" id="90">
                            <p:stCondLst>
                              <p:cond delay="0"/>
                            </p:stCondLst>
                            <p:childTnLst>
                              <p:par>
                                <p:cTn fill="hold" grpId="0" id="91" nodeType="clickEffect" presetClass="entr" presetID="10" presetSubtype="0">
                                  <p:stCondLst>
                                    <p:cond delay="0"/>
                                  </p:stCondLst>
                                  <p:childTnLst>
                                    <p:set>
                                      <p:cBhvr>
                                        <p:cTn dur="1" fill="hold" id="92">
                                          <p:stCondLst>
                                            <p:cond delay="0"/>
                                          </p:stCondLst>
                                        </p:cTn>
                                        <p:tgtEl>
                                          <p:spTgt spid="26"/>
                                        </p:tgtEl>
                                        <p:attrNameLst>
                                          <p:attrName>style.visibility</p:attrName>
                                        </p:attrNameLst>
                                      </p:cBhvr>
                                      <p:to>
                                        <p:strVal val="visible"/>
                                      </p:to>
                                    </p:set>
                                    <p:animEffect filter="fade" transition="in">
                                      <p:cBhvr>
                                        <p:cTn dur="500" id="93"/>
                                        <p:tgtEl>
                                          <p:spTgt spid="26"/>
                                        </p:tgtEl>
                                      </p:cBhvr>
                                    </p:animEffect>
                                  </p:childTnLst>
                                </p:cTn>
                              </p:par>
                            </p:childTnLst>
                          </p:cTn>
                        </p:par>
                      </p:childTnLst>
                    </p:cTn>
                  </p:par>
                  <p:par>
                    <p:cTn fill="hold" id="94">
                      <p:stCondLst>
                        <p:cond delay="indefinite"/>
                      </p:stCondLst>
                      <p:childTnLst>
                        <p:par>
                          <p:cTn fill="hold" id="95">
                            <p:stCondLst>
                              <p:cond delay="0"/>
                            </p:stCondLst>
                            <p:childTnLst>
                              <p:par>
                                <p:cTn fill="hold" grpId="0" id="96" nodeType="clickEffect" presetClass="entr" presetID="10" presetSubtype="0">
                                  <p:stCondLst>
                                    <p:cond delay="0"/>
                                  </p:stCondLst>
                                  <p:childTnLst>
                                    <p:set>
                                      <p:cBhvr>
                                        <p:cTn dur="1" fill="hold" id="97">
                                          <p:stCondLst>
                                            <p:cond delay="0"/>
                                          </p:stCondLst>
                                        </p:cTn>
                                        <p:tgtEl>
                                          <p:spTgt spid="27"/>
                                        </p:tgtEl>
                                        <p:attrNameLst>
                                          <p:attrName>style.visibility</p:attrName>
                                        </p:attrNameLst>
                                      </p:cBhvr>
                                      <p:to>
                                        <p:strVal val="visible"/>
                                      </p:to>
                                    </p:set>
                                    <p:animEffect filter="fade" transition="in">
                                      <p:cBhvr>
                                        <p:cTn dur="500" id="98"/>
                                        <p:tgtEl>
                                          <p:spTgt spid="27"/>
                                        </p:tgtEl>
                                      </p:cBhvr>
                                    </p:animEffect>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10" presetSubtype="0">
                                  <p:stCondLst>
                                    <p:cond delay="0"/>
                                  </p:stCondLst>
                                  <p:childTnLst>
                                    <p:set>
                                      <p:cBhvr>
                                        <p:cTn dur="1" fill="hold" id="102">
                                          <p:stCondLst>
                                            <p:cond delay="0"/>
                                          </p:stCondLst>
                                        </p:cTn>
                                        <p:tgtEl>
                                          <p:spTgt spid="28"/>
                                        </p:tgtEl>
                                        <p:attrNameLst>
                                          <p:attrName>style.visibility</p:attrName>
                                        </p:attrNameLst>
                                      </p:cBhvr>
                                      <p:to>
                                        <p:strVal val="visible"/>
                                      </p:to>
                                    </p:set>
                                    <p:animEffect filter="fade" transition="in">
                                      <p:cBhvr>
                                        <p:cTn dur="500" id="103"/>
                                        <p:tgtEl>
                                          <p:spTgt spid="28"/>
                                        </p:tgtEl>
                                      </p:cBhvr>
                                    </p:animEffect>
                                  </p:childTnLst>
                                </p:cTn>
                              </p:par>
                            </p:childTnLst>
                          </p:cTn>
                        </p:par>
                      </p:childTnLst>
                    </p:cTn>
                  </p:par>
                  <p:par>
                    <p:cTn fill="hold" id="104">
                      <p:stCondLst>
                        <p:cond delay="indefinite"/>
                      </p:stCondLst>
                      <p:childTnLst>
                        <p:par>
                          <p:cTn fill="hold" id="105">
                            <p:stCondLst>
                              <p:cond delay="0"/>
                            </p:stCondLst>
                            <p:childTnLst>
                              <p:par>
                                <p:cTn fill="hold" grpId="0" id="106" nodeType="clickEffect" presetClass="entr" presetID="10" presetSubtype="0">
                                  <p:stCondLst>
                                    <p:cond delay="0"/>
                                  </p:stCondLst>
                                  <p:childTnLst>
                                    <p:set>
                                      <p:cBhvr>
                                        <p:cTn dur="1" fill="hold" id="107">
                                          <p:stCondLst>
                                            <p:cond delay="0"/>
                                          </p:stCondLst>
                                        </p:cTn>
                                        <p:tgtEl>
                                          <p:spTgt spid="31"/>
                                        </p:tgtEl>
                                        <p:attrNameLst>
                                          <p:attrName>style.visibility</p:attrName>
                                        </p:attrNameLst>
                                      </p:cBhvr>
                                      <p:to>
                                        <p:strVal val="visible"/>
                                      </p:to>
                                    </p:set>
                                    <p:animEffect filter="fade" transition="in">
                                      <p:cBhvr>
                                        <p:cTn dur="500" id="108"/>
                                        <p:tgtEl>
                                          <p:spTgt spid="31"/>
                                        </p:tgtEl>
                                      </p:cBhvr>
                                    </p:animEffect>
                                  </p:childTnLst>
                                </p:cTn>
                              </p:par>
                            </p:childTnLst>
                          </p:cTn>
                        </p:par>
                      </p:childTnLst>
                    </p:cTn>
                  </p:par>
                  <p:par>
                    <p:cTn fill="hold" id="109">
                      <p:stCondLst>
                        <p:cond delay="indefinite"/>
                      </p:stCondLst>
                      <p:childTnLst>
                        <p:par>
                          <p:cTn fill="hold" id="110">
                            <p:stCondLst>
                              <p:cond delay="0"/>
                            </p:stCondLst>
                            <p:childTnLst>
                              <p:par>
                                <p:cTn fill="hold" grpId="0" id="111" nodeType="clickEffect" presetClass="entr" presetID="10" presetSubtype="0">
                                  <p:stCondLst>
                                    <p:cond delay="0"/>
                                  </p:stCondLst>
                                  <p:childTnLst>
                                    <p:set>
                                      <p:cBhvr>
                                        <p:cTn dur="1" fill="hold" id="112">
                                          <p:stCondLst>
                                            <p:cond delay="0"/>
                                          </p:stCondLst>
                                        </p:cTn>
                                        <p:tgtEl>
                                          <p:spTgt spid="32"/>
                                        </p:tgtEl>
                                        <p:attrNameLst>
                                          <p:attrName>style.visibility</p:attrName>
                                        </p:attrNameLst>
                                      </p:cBhvr>
                                      <p:to>
                                        <p:strVal val="visible"/>
                                      </p:to>
                                    </p:set>
                                    <p:animEffect filter="fade" transition="in">
                                      <p:cBhvr>
                                        <p:cTn dur="500" id="11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9"/>
      <p:bldP grpId="0" spid="10"/>
      <p:bldP grpId="0" spid="11"/>
      <p:bldP grpId="0" spid="12"/>
      <p:bldP grpId="0" spid="13"/>
      <p:bldP grpId="0" spid="14"/>
      <p:bldP animBg="1" grpId="0" spid="18"/>
      <p:bldP animBg="1" grpId="0" spid="19"/>
      <p:bldP animBg="1" grpId="0" spid="20"/>
      <p:bldP grpId="0" spid="21"/>
      <p:bldP grpId="0" spid="23"/>
      <p:bldP grpId="0" spid="8"/>
      <p:bldP grpId="0" spid="24"/>
      <p:bldP grpId="0" spid="25"/>
      <p:bldP grpId="0" spid="26"/>
      <p:bldP grpId="0" spid="27"/>
      <p:bldP grpId="0" spid="28"/>
      <p:bldP animBg="1" grpId="0" spid="31"/>
      <p:bldP grpId="0" spid="3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FFB4-434F-8860-FA94-DE085268A386}"/>
              </a:ext>
            </a:extLst>
          </p:cNvPr>
          <p:cNvSpPr txBox="1"/>
          <p:nvPr/>
        </p:nvSpPr>
        <p:spPr>
          <a:xfrm>
            <a:off x="5023413" y="33798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53000" p14:dur="2000" spd="slow"/>
    </mc:Choice>
    <mc:Fallback xmlns="">
      <p:transition advTm="25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17C8104D-8658-4AC7-884C-B393C7508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24" name="Rectangle: Rounded Corners 23">
            <a:extLst>
              <a:ext uri="{FF2B5EF4-FFF2-40B4-BE49-F238E27FC236}">
                <a16:creationId xmlns:a16="http://schemas.microsoft.com/office/drawing/2014/main" id="{F3BE425D-105A-4338-8EFC-971824EFFDA1}"/>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F834E70E-D733-4B40-BF8C-26377F7C4376}"/>
              </a:ext>
            </a:extLst>
          </p:cNvPr>
          <p:cNvSpPr txBox="1"/>
          <p:nvPr/>
        </p:nvSpPr>
        <p:spPr>
          <a:xfrm>
            <a:off x="4955258" y="1197139"/>
            <a:ext cx="5382633" cy="4463722"/>
          </a:xfrm>
          <a:prstGeom prst="rect">
            <a:avLst/>
          </a:prstGeom>
          <a:noFill/>
        </p:spPr>
        <p:txBody>
          <a:bodyPr rtlCol="0" wrap="square">
            <a:spAutoFit/>
          </a:bodyPr>
          <a:lstStyle/>
          <a:p txid="062479d314bcf18000616f21f10f3ac8">
            <a:pPr algn="l" indent="-342900" marL="342900">
              <a:lnSpc>
                <a:spcPct val="150000"/>
              </a:lnSpc>
              <a:buClr>
                <a:srgbClr val="008CCF"/>
              </a:buClr>
              <a:buFont charset="-79" pitchFamily="2" typeface="Rubik"/>
              <a:buChar char="•"/>
            </a:pPr>
            <a:r>
              <a:rPr dirty="0" lang="en-US" sz="2400"/>
              <a:t>Pour créer un tableau croisé dynamique :</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81414b7788a3cdc4dfe9b6843f70e26e">
            <a:pPr indent="-457200" lvl="1" marL="914400">
              <a:lnSpc>
                <a:spcPct val="150000"/>
              </a:lnSpc>
              <a:buClr>
                <a:srgbClr val="008CCF"/>
              </a:buClr>
              <a:buFont typeface="+mj-lt"/>
              <a:buAutoNum type="arabicPeriod"/>
            </a:pPr>
            <a:r>
              <a:rPr dirty="0" lang="en-US" sz="2400"/>
              <a:t>Sélectionnez 'Tableau croisé dynamique'</a:t>
            </a:r>
            <a:r>
              <a:rPr dirty="0" lang="en-US" sz="2400">
                <a:latin typeface="+mj-lt"/>
              </a:rPr>
            </a:r>
          </a:p>
          <a:p txid="751980637c44bc2fc1e5684bf9c8c458">
            <a:pPr indent="-457200" lvl="1" marL="914400">
              <a:lnSpc>
                <a:spcPct val="150000"/>
              </a:lnSpc>
              <a:buClr>
                <a:srgbClr val="008CCF"/>
              </a:buClr>
              <a:buFont typeface="+mj-lt"/>
              <a:buAutoNum type="arabicPeriod"/>
            </a:pPr>
            <a:r>
              <a:rPr dirty="0" lang="en-US" sz="2400"/>
              <a:t>Sélectionnez les 3 dimensions :</a:t>
            </a:r>
          </a:p>
          <a:p txid="9c53bc32ffe2ee3f7b786fb804fb239f">
            <a:pPr indent="-457200" lvl="2" marL="1371600">
              <a:lnSpc>
                <a:spcPct val="150000"/>
              </a:lnSpc>
              <a:buClr>
                <a:srgbClr val="008CCF"/>
              </a:buClr>
              <a:buFont typeface="+mj-lt"/>
              <a:buAutoNum type="arabicPeriod"/>
            </a:pPr>
            <a:r>
              <a:rPr dirty="0" lang="en-US" sz="2400"/>
              <a:t>Éléments de données</a:t>
            </a:r>
          </a:p>
          <a:p txid="0abc69788bd617d39c9e88aa74816c34">
            <a:pPr indent="-457200" lvl="2" marL="1371600">
              <a:lnSpc>
                <a:spcPct val="150000"/>
              </a:lnSpc>
              <a:buClr>
                <a:srgbClr val="008CCF"/>
              </a:buClr>
              <a:buFont typeface="+mj-lt"/>
              <a:buAutoNum type="arabicPeriod"/>
            </a:pPr>
            <a:r>
              <a:rPr dirty="0" lang="en-US" sz="2400"/>
              <a:t>Période</a:t>
            </a:r>
          </a:p>
          <a:p txid="0e058b0120ebcc449549dd90bda77bbf">
            <a:pPr indent="-457200" lvl="2" marL="1371600">
              <a:lnSpc>
                <a:spcPct val="150000"/>
              </a:lnSpc>
              <a:buClr>
                <a:srgbClr val="008CCF"/>
              </a:buClr>
              <a:buFont typeface="+mj-lt"/>
              <a:buAutoNum type="arabicPeriod"/>
            </a:pPr>
            <a:r>
              <a:rPr dirty="0" err="1" lang="en-US" sz="2400"/>
              <a:t>Unité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1226" p14:dur="2000" spd="slow"/>
    </mc:Choice>
    <mc:Fallback xmlns="">
      <p:transition advTm="212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5">
                                            <p:txEl>
                                              <p:pRg end="2" st="2"/>
                                            </p:txEl>
                                          </p:spTgt>
                                        </p:tgtEl>
                                        <p:attrNameLst>
                                          <p:attrName>style.visibility</p:attrName>
                                        </p:attrNameLst>
                                      </p:cBhvr>
                                      <p:to>
                                        <p:strVal val="visible"/>
                                      </p:to>
                                    </p:set>
                                    <p:animEffect filter="fade" transition="in">
                                      <p:cBhvr>
                                        <p:cTn dur="500" id="25"/>
                                        <p:tgtEl>
                                          <p:spTgt spid="2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5">
                                            <p:txEl>
                                              <p:pRg end="3" st="3"/>
                                            </p:txEl>
                                          </p:spTgt>
                                        </p:tgtEl>
                                        <p:attrNameLst>
                                          <p:attrName>style.visibility</p:attrName>
                                        </p:attrNameLst>
                                      </p:cBhvr>
                                      <p:to>
                                        <p:strVal val="visible"/>
                                      </p:to>
                                    </p:set>
                                    <p:animEffect filter="fade" transition="in">
                                      <p:cBhvr>
                                        <p:cTn dur="500" id="30"/>
                                        <p:tgtEl>
                                          <p:spTgt spid="2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5">
                                            <p:txEl>
                                              <p:pRg end="4" st="4"/>
                                            </p:txEl>
                                          </p:spTgt>
                                        </p:tgtEl>
                                        <p:attrNameLst>
                                          <p:attrName>style.visibility</p:attrName>
                                        </p:attrNameLst>
                                      </p:cBhvr>
                                      <p:to>
                                        <p:strVal val="visible"/>
                                      </p:to>
                                    </p:set>
                                    <p:animEffect filter="fade" transition="in">
                                      <p:cBhvr>
                                        <p:cTn dur="500" id="35"/>
                                        <p:tgtEl>
                                          <p:spTgt spid="2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xEl>
                                              <p:pRg end="5" st="5"/>
                                            </p:txEl>
                                          </p:spTgt>
                                        </p:tgtEl>
                                        <p:attrNameLst>
                                          <p:attrName>style.visibility</p:attrName>
                                        </p:attrNameLst>
                                      </p:cBhvr>
                                      <p:to>
                                        <p:strVal val="visible"/>
                                      </p:to>
                                    </p:set>
                                    <p:animEffect filter="fade" transition="in">
                                      <p:cBhvr>
                                        <p:cTn dur="500" id="40"/>
                                        <p:tgtEl>
                                          <p:spTgt spid="2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5">
                                            <p:txEl>
                                              <p:pRg end="6" st="6"/>
                                            </p:txEl>
                                          </p:spTgt>
                                        </p:tgtEl>
                                        <p:attrNameLst>
                                          <p:attrName>style.visibility</p:attrName>
                                        </p:attrNameLst>
                                      </p:cBhvr>
                                      <p:to>
                                        <p:strVal val="visible"/>
                                      </p:to>
                                    </p:set>
                                    <p:animEffect filter="fade" transition="in">
                                      <p:cBhvr>
                                        <p:cTn dur="500" id="45"/>
                                        <p:tgtEl>
                                          <p:spTgt spid="25">
                                            <p:txEl>
                                              <p:pRg end="6" st="6"/>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xEl>
                                              <p:pRg end="7" st="7"/>
                                            </p:txEl>
                                          </p:spTgt>
                                        </p:tgtEl>
                                        <p:attrNameLst>
                                          <p:attrName>style.visibility</p:attrName>
                                        </p:attrNameLst>
                                      </p:cBhvr>
                                      <p:to>
                                        <p:strVal val="visible"/>
                                      </p:to>
                                    </p:set>
                                    <p:animEffect filter="fade" transition="in">
                                      <p:cBhvr>
                                        <p:cTn dur="500" id="50"/>
                                        <p:tgtEl>
                                          <p:spTgt spid="2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60FF49E-0767-43AB-A220-75FE453AF73E}"/>
  <p:tag name="ISPRING_ULTRA_SCORM_COURCE_TITLE" val="2.2.1 Creating a pivot table - Selecting the dimensions"/>
  <p:tag name="ISPRING_OUTPUT_FOLDER" val="[[&quot;\uFFFD\u007F\uFFFD\uFFFD{6BE92DC9-446C-4AE2-8C04-F8B8C6EF443B}&quot;,&quot;C:\\Users\\alita\\Documents\\0. Clientes LOCAL\\DHIS2\\Fundamentals\\2.0\\Data Analysis\\Production&quot;]]"/>
  <p:tag name="ISPRING_PRESENTATION_TITLE" val="2.2.1 Creating a pivot table - Selecting the dimensions"/>
  <p:tag name="ISPRING_SCREEN_RECS_UPDATED" val="C:\Users\alita\Documents\0. Clientes LOCAL\DHIS2\Fundamentals\2.0\Data Analysis\Production\2. Pivot tables\2.2.1 Creating a Pivot Table - Selecting the dimensions_2\"/>
  <p:tag name="ISPRING_RESOURCE_FOLDER" val="C:\Users\alita\Documents\0. Clientes LOCAL\DHIS2\Fundamentals\2.0\Data Analysis\Production\2. Pivot tables\2.2.1 Creating a Pivot Table - Selecting the dimensions_2\"/>
  <p:tag name="ISPRING_RESOURCE_FOLDER_STATIC" val="C:\Users\alita\Documents\0. Clientes LOCAL\DHIS2\Fundamentals\2.0\Data Analysis\Production\2. Pivot tables\2.2.1 Creating a Pivot Table - Selecting the dimensions_2\"/>
  <p:tag name="ISPRING_PRESENTATION_PATH" val="C:\Users\alita\Documents\0. Clientes LOCAL\DHIS2\Fundamentals\2.0\Data Analysis\Production\2. Pivot tables\2.2.1 Creating a Pivot Table - Selecting the dimensions.pptx"/>
  <p:tag name="FLASHSPRING_ZOOM_TAG" val="66"/>
  <p:tag name="ISPRING_PRESENTATION_INFO_2" val="&lt;?xml version=&quot;1.0&quot; encoding=&quot;UTF-8&quot; standalone=&quot;no&quot; ?&gt;&#10;&lt;presentation2&gt;&#10;&#10;  &lt;slides&gt;&#10;    &lt;slide id=&quot;{015A3778-0B94-4475-8B80-99C4269738C1}&quot; pptId=&quot;299&quot;/&gt;&#10;    &lt;slide id=&quot;{13C52270-930A-40F5-8940-A8699BCD5E07}&quot; pptId=&quot;275&quot;/&gt;&#10;    &lt;slide id=&quot;{44E3163F-C400-40A3-8B21-55372E9EB116}&quot; pptId=&quot;308&quot;/&gt;&#10;    &lt;slide id=&quot;{1E8B6B64-AE6B-4AC3-8240-5D64B9ED790F}&quot; pptId=&quot;307&quot;/&gt;&#10;    &lt;slide id=&quot;{0F490163-CC43-43EC-A1D7-41CDEC643770}&quot; pptId=&quot;302&quot;/&gt;&#10;    &lt;slide id=&quot;{2789C73D-9233-433A-96D3-6FFB71190E52}&quot; pptId=&quot;272&quot;/&gt;&#10;  &lt;/slides&gt;&#10;&#10;  &lt;narration&gt;&#10;    &lt;audioTracks&gt;&#10;      &lt;audioTrack muted=&quot;false&quot; name=&quot;intro&quot; resource=&quot;c03d195d&quot; slideId=&quot;{015A3778-0B94-4475-8B80-99C4269738C1}&quot; startTime=&quot;0&quot; stepIndex=&quot;0&quot; volume=&quot;1&quot;&gt;&#10;        &lt;audio channels=&quot;2&quot; format=&quot;fltp&quot; sampleRate=&quot;44100&quot;/&gt;&#10;      &lt;/audioTrack&gt;&#10;      &lt;audioTrack muted=&quot;false&quot; name=&quot;Text-to-speech clip — Audio  1&quot; resource=&quot;35014bcb&quot; slideId=&quot;{13C52270-930A-40F5-8940-A8699BCD5E07}&quot; startTime=&quot;0&quot; stepIndex=&quot;0&quot; volume=&quot;1&quot;&gt;&#10;        &lt;audio channels=&quot;2&quot; format=&quot;s16&quot; sampleRate=&quot;44100&quot;/&gt;&#10;      &lt;/audioTrack&gt;&#10;      &lt;audioTrack muted=&quot;false&quot; name=&quot;Text-to-speech clip — Audio  2&quot; resource=&quot;5f50faf3&quot; slideId=&quot;{44E3163F-C400-40A3-8B21-55372E9EB116}&quot; startTime=&quot;0&quot; stepIndex=&quot;0&quot; volume=&quot;1&quot;&gt;&#10;        &lt;audio channels=&quot;2&quot; format=&quot;s16&quot; sampleRate=&quot;44100&quot;/&gt;&#10;      &lt;/audioTrack&gt;&#10;      &lt;audioTrack muted=&quot;false&quot; name=&quot;Text-to-speech clip — Audio  3&quot; resource=&quot;e80883c6&quot; slideId=&quot;{0F490163-CC43-43EC-A1D7-41CDEC643770}&quot; startTime=&quot;0&quot; stepIndex=&quot;0&quot; volume=&quot;1&quot;&gt;&#10;        &lt;audio channels=&quot;2&quot; format=&quot;s16&quot; sampleRate=&quot;44100&quot;/&gt;&#10;      &lt;/audioTrack&gt;&#10;      &lt;audioTrack muted=&quot;false&quot; name=&quot;outro&quot; resource=&quot;c250fb3d&quot; slideId=&quot;{2789C73D-9233-433A-96D3-6FFB71190E52}&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K5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K5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K5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iu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K5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iuWhUjnP2+moAAADlAAAAHAAAAG5vbmUvaHRtbF9za2luX3NldHRpbmdzLmpzb26r5lIAAqUcJQUrhWowG8xPKi0pyc/TS87PK0nNK9HLyy/KTQSrUVJ2AwMlHZyK88tSiwgoTUtMTkUx1NTIwskFp0qEiSZO5i7OlsjqChLTU/WSEpOz04vyS/NSIMqcXV0MXYyVwKpquWoBUEsDBBQAAgAIAOK5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uuW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65a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rlo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65aF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uuWh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7rloVJQTsyJpAAAAbgAAABwAAAB1bml2ZXJzYWwvbG9jYWxfc2V0dGluZ3MueG1sDcwxDoMwDEDRnVNY3int1oHAxlaW0gNYxEWRHBuRgOD2ZPvD02/7MwocvKVg6vD1eCKwzuaDLg5/01C/EVIm9SSm7FANoe+qVmwm+XLOBSZYhS7eJo4lMo8Uixx2EajhU17/wB6brroBUEsDBBQAAgAIAO+5aFQ01LntjxMAANo5AAAXAAAAdW5pdmVyc2FsL3VuaXZlcnNhbC5wbmftm31YkvfewHF12kupPafzzGUK26yt2spZuUoFzlaLPJ30VNusEFm5MnMCviAKAnUqbVvK8jnNyoTTcFEzoTIFQaGyRb5MUhJS3mJkgIgob7eAwAPqOWfn5bme5/nj/McfXPcL1+/z+77f3+913feXf0hDhL8S/QoIBApP3b51Nwj0KwwINK/wpQWBO9aJ3fcDh7Ci3YgPQey+GGPgYn7OBzs/AIFu0hZOH/hV4Ppl3PZ9RSBQRGfwFybGXv0cBNqMTd36wcelWWaVpdHuIssL/M3qXzNLxb/BrmywV2z/+JUVDfuXfxT3eNvVsHnbdq48fvu4I+0Vc3jq999dO3dl41f5Z7byVx1nm2W31rQYH3xfB3ZlqiSD8gjN+qLniZZmEjsPEllaiMp5nlzUl6iXX5InyjOpxoiAMKBjb/+IWxg8mbj/GiYseEJ/rXNN8HhnSTYvKC+o9OAibvAISj+jfTV4fPplgvKF4ElKQgVyFvLgf4QUDeI8ZiwVWbM8tWa58XvLfqzI61QRRB6VYKOm3DZO80/RVpDvINELZfKTjpbLeMcMamKdoMQ/1Qz3NAss5frkSl1VQ2SJKa/THd3/3szmJ/OASNqtc8VsR+J3B2YEfUk+DkFsqVp+KHxm79++p/zdRfbcXxXIVGnirBp3ce/k8itmNHn9NcyKnfJZ3vzOpgZj9Iw+xz7jnduA6pyRY/Eibs2VvFmt/qj9dKB4Dl4aX6GgkceyCRD3o0q64x2R9Z1K/Uiuxi3jqvEXVDkw2wWBHE31DiWYiGkSicwFxNr2wB17JGgJAmY9S6gHrqWTR4eMLud2PntOmnZ5p9nt7S/zjCT2jifgvfw+SY+l37GRottIZxCKp5PglQqye1RPGderHfwMiNeAsMCmtZFwj5eCXI6f00/bEYMB3uNXSlOwonbwJwKaitVUeFJF46uaEgj1QoQKlfVWusZskxV4bidOPU+oYXPmjGQZwQkQQ46HT6Q2Z4+nv5nTbu22SUtMu26a2mMoGWacAC3nK42vvXvtlysqHsfssLWTx9xeWAmjVSGmR9yOXIppJqvyQGpWE9dUvPjbx4NzPgOIPFX2KHH1ScdKOXCUh6pVjUjfuK6xJJRBauVvGN1z9p/IiuSaRiCemxCS08qCOa7p9eZs4DTRbpB7+kgPcXUsiONr0dTXEsYJ4MiGb+0Tf1lHWcQNeoBOayCdUYnZCQQGXZIsqBjEu4+iKAzh0UqF1H/6C1E9Sx5n5P9iUSO0lR7RyGKO88eE00e9L+Z4nqi2VCjI0EbvaRXeTbRb+ErwmQxwwTuqT+fiQs3RlrRA8gXdUnmpp59GsbvKBBlZZSMosRm8TnnYw4Mutsh6fCfWGZ1/1WoRNz+vVFUPg9772JVkvbZ0ueMvPlsVya3J6v2/h9+/NbZD8BA8BA/BQ/AQPAQPwUPwEDwED8FD8BA8BA/BQ/AQPAQPwUPwEDwED8FD8BA8BA/BQ/AQPAQPwUPwEDwE/3/AMyK5M6/HpcYXYdsnHyTveNgZU7Wh5k+J7OgZfimXeXZbza3Z5U8XIOL++pLbnfDqbdGp3XPiLZtdNbvjxk3RuctXzUmIwW0Y2L5bxiPyyCazReWlaTxMgd+O9OvH9SJXMsHvM4m8y/dje4h1MkWr+sGqdIeExBbzA3sci6T7HR4/MCSJaoyn6lo6GR8Ut3Gmn5skmE6O17mMQJ14jrQo+XIkXOcdtkxrbUBXv2kAb1YUqthmyaMZaasaKxSWdgcr/v7GUcf7bK7j0/huBpC5hxuw08Td5gcPmIz1xSSOt7/OouyO5C5A61y6Vozm8F74jBKZiUq2aGmK+57zN0isqSmrAW5pewsTcMPTE4egA06DfuFPtxfcy/MOcKn+Cf4GBb+eg59V+CiPfNZ3mON6q3T0kKuu90tFwOpTn01KJiAijafPT9LLKOeZpke64qYZEz/4pNPcH9XMUjZVs20fhQc2iKa/pZ0UOI2/rmZvoUlb5sytWD/zf6n/9/63K83U3xrMIBD7plAEJlsGM8EFnmKBrH97XOq+ThzpQT9eeDXMQhP70iPkePgz+Ov2EhBIvk4Jo1QoWIp/JFLbo/xd2i2+eR9iXwTh1nSadTk8Mh9lOtJwtuH6AR5UZ0hCPwZ3mjgiCpAOd0nGs8gOpOVS4VC675movKTN3iOa1tBREtr0QzhRViuabrZc6ryN9jvQVAqSg7aRJxeKJiAMUaTvJ5GXAFB2bSYot3B0j/vFP/LH0v12SYpIOM3bK2b3jNlkDNPD73Uy016sniiA9GTD+MXcLPEKdQTo6f4KhViCC+rpHvqwpm/wPSW9oLg+/qhUBnICPh+c5zkOmbpLQjTvyXuKqt3csqAtUc2O/BmPoo5soZp/SDhfibRw8EiOokw1nvc4U3anTVPbmDgKrrqgryYZ8Jf4Ft1BVAlKLBTie4mxPUSB/KogDU2lO4i0S8kYlJzvw3eYzosL7a6p11CFxRfEhhpmT8o20B3zIi6NoXUaS5qkx7fVpAXiX7KJ3xfVkps3H9kHHZ58TPxctwW8k/QT3oozkVsruu1ai79OIiy9JMQW/h41Tw9+XxJLGG8vGvfw9tb+FEaNba5GYS1EgdRdZKZ1JU6xaYwd4ia0PMEkOcyrNwW2LdcAZM0BxvR0bQSNuv2XIjiaTy2vb/yr13oS40zgl+P30b7qvVu9FDFvhOKP7YDI4xi1DuGTE5Y2XV89oY8MiWLV/sQt8l60SlofqBK7s5IwyUn5A/16XS58cj2cBJyA228KRA4CbD/tXG0M6nkC/5lhnZRpfgXEUz3DCcb1YxabCUCIyxevVzqhTvHjlsJLZxuY0bQkJQbBSrQSwQPB8P7WufGcaoukznAzpgqPkDFfB+A98BzoD1b7rsu9m6JXFr0EJcPBVewZhzQUQaLMOAHUzmNK34olw8Z9DuoUhwDxKSBlcr1P7P9RlJTi3B0UZzfQsUYv3Bb0yrRNU7js84BFrlQoqNMXJHA/zF8Lt2dYYH4G1TzBY1IMjGlbDlN51PsRwGfc6DbtBa45ExrJve6vn6ZgOi6JzYHoE5trRVMtWJiod9zi60xPScZ6T3mMZVw7JZJb5qH7hpxmfvUQq14QLje3omEdbIcVZpGifaf0IhGnfYzcBAy5S4chSJNuzMBrzYudK5I5MSj9GjN2paCSvrE/e3O0qfoZfJdIQmx4Znz04BLz+LrKR1JAR0pQ0j280qFKBV7s5PirLFTfZhFFNN5Ahw0Uq8JQ+iYpjXL6SVBbzzCBb/HsLw4E9ApE7RD3LkYVhoavjIn1PAIdU+xcxDWRiBSGqGRKCaSmIYEoJ5mZOB8c29zdX1DVhhCPXcZpNiZ3wFsX3CN/EXF3SYemM18tNEkYerMCr4E17uBq+R3yHpa8BavA+9oA+dp4Etsx+adagQP2ecls/apg/W5TINawq0SXr4OJ6q20kSPXk1v80h+KZHHx8qKLrZCHma0LBqSI9fBnmzHSNh2YGKv4nva1czOGWwkGKOHcsrfLVGGwpMMt4H016GUyJrR6/JusQuI0uSl5wPXwVApWVE4klnT1H3Ka9lNbvZ7pA9dfDsTdfVydn39Exdmc9DzTA5MGfLmNHxMhzzWdj3kBSCgTHaQ1eW6Z8vfXDpk9n5KKlXIBcsu4MJMO698TjckoExVr2IhOM5l7ALbpAFou7E0i14uGa3sQ2XqHWQ58Y/VZn3kM+036yNSkjNmiqh7wHb5FMpQtgX5buYhLwgkk4Hy5Y6zwRnZf9DogX7Cg13v6MX44ehcQVeOw/4rUmznPRISs0VcnE9Rnd0CiTNMxFwHxw1tpmrhJosdaVihX8NOQfbHcDkinWWgTJXnvPr09zf9mpH50cEXZWC5CLkqGrqVCRwMZf92koH3RpTismsSIkaCnJdwILukGsoW6SlD5Y7ulGTEEXcm+jBXRyb1HGa2Vd7zOZ4svmBEyNjcxXdP51BhX8DZxdafZ5zCc7S0jofjhGZ5dN0x8q3FRNTifrPGMX5QpBGjxqJ1SqGiRSZbWFLMrtM4zTFP7996qz4FHtreI7+aVCjbcYodhI3MRstLS4bYPaGoi/HpCkeqBST597+a2fqaCWk+nZXZYeCPKMtZacua7ecUqOVesO9ShMrmBMlcCL0udbW7TteI7ylTSahgEqPd7r55gZn/K8tvzVG+gCFtpvi/VK1jiHFdSmkIP8RKDcb3Z+8YR6MFs774MM5wwD4Qh9ODqTiiP0ljy1hd/ZGpL4H8Ejkz3SNMgBYLxE00aizUfSS1orx6K0/E5rRzWUnq84+MKheOIrjzpBF4tDKdVKIq42tUWCxsNeEZvMwHUnizJqN2cy5eBDy83CqPT3ZsxtsKd3CR+H7Ibu7wxkK7/MeHb5C5XMvSetEnyCHwSWe9hoQO153AtR3eb7OvnIIL5yJR9pqhufSfon0CAgFCqjcPQBui77DCclyJqH6a6SEnDh1ycOqehdDiJDGn2G31CRqv/Te+38M42ejdOgDlR/uhOtAAwEzco6d9ytUdVtB6bRYDeGGhHnHvbL5Z2n/zHavKm4JfisQi4dAXhz7YIa39B447qtc0KOfkxzG+QM9du5vduSSY2TJLDQFzBId5P+rUo/1fPL1p0+yJaysiuqKdAOJeVntpi2dO0CxtQDKtwe5MOh/9oGvFGGWmTG15uZG1QPu/Jm6/imvpxpPH3M5sASRKGoJn3qtO0N7be/0hmQkOiPHyZWNNfIC/++/qQS10yBLW3f3kMEAeeK74Ukf20AqWehCZR8YHULvHwacN/8XfZdlPlFSYrjWfpXxao5BhyteJLxG/H3yhQRT2J0xr3vHqpmkrKzARirU/IxIizCDNiIcekyn6anbLz3ui1cK5r+5D3JSVT61Tmn5ffpKFjVdi6aAzg+SLRYTD8o/mWzxTjliySuWXmbfrxZoZ3TLCf1WQ7Vrk5YFLCN0Dc5rUtltN0z3F9IBHHrHmSXJZ4ZNbhO0Zi3TFYOcc0ItVlBGWNxciftFVKBsEvcozFe1NGj0wrAAY7NjbDA9+hkhe4H6q66MM4wXBk9BNJOsmcz8NyoX8eD/MbhGP3cQLNlUHjXuoOedJcIx1sJJDDmt+XREKx31XuZ45FH4F7jeka7yjHN6pq5AjdbKF7kKP2TtH8U83Zi3i4oaBxD3yGH6/85hNYQBSqNWje6u5kYePfCil4t/qwKcJFLPO/XlqcAsIJkJWKT9S1+2Kho9ZMROfPuQidxrdQjR8WRuKJ8BxC0odsbbwETa1Iod5ibVLSI8YDlTPXc55MibhaRmZZxIH1Doq6Fr1TyGHPtsGlNZKCOrFm9rFvXdY9elm/074YK3Q9b95VUtWsv65zHhNQIpUWg62gBXL3RlLHPAGSkALUK9ttpGAQtHHwLxJFaqZNQq4KdhuRa8SKMcPeQGot6TQfhaePHQ0IqyRflA5rS1oYOQQVZ5/kODG3uNfJ3Co/lC6pG1sVwW1s1zgead9n5JSgfAa303OQQenBCWDVTiYpQ0o7I/xlyxyo7hWz1f1+lHDiVE76qYk/oN0DteMwoE2iIgMCzbmsbjXR1ESADZMQDFpj+W8eHlUZMwknCa5LuMYdNDAvIKZ+P+Fk4Om8r4mrN9gHg3pcYUJera4OlK1gDnv+01UriyTT/ZEfWgCc581af+R99xT/efx88MBcX05frQ3U3fJdgs+h4feI880tMFdXupqsW6bZFNPRUHsZGeyFZMxw664XEE0FBOivtQbrUDBrzsxmeKyAgBC/AOIGQh5P/ed+31zj2K5wXGplCe2jFrX3PtXvbJZZ0snmPLTA83OUqHRTaWr8Fm6Su7xXFjdPBtf1IC5fl/WYds13pXf1BYMJzAzUFds348vyMxDieSDu+n85V5hr0st/XkKYmS7jvW1otwre7rnrt8I1g0lrmnqmDTSfQft0Rcci1ajBNjnTUNL6Z9QIdC5LMRB4p1lq3j83eJqXIuSu70q6xHDfJIECRKUhFKprEJ8WAotpD5qE7FrGiaWkpbX+06zwdzMR6iDvXLVgUE7xVHVKurpkJt59RRgoswfnmVqKYWD+Lu2iWnZU01cfgLLMxiMkdwqXvvqDeBLX3Yekuq/S1qHkHf/LVtZT8eXaCfjbnumNfsDWX+L1PXZLuoKxFBuRNdDz6CS81NaEcN3NQen545XW4IBWesYiJxL+lSk5VK+JwPDZWZoyo1Z2SHYoDHSs9mutczJgexX7b4NnL1WdpCIisY43vWUSxyPFwaobaO9oRmDVLfwX652BSTRdQ5pU2iF2NvkrFsP/3BKTRTuM5Npa1OW2nzovb6v51JS3VfeD1vmR+wF0kiFtf5fwMZiIvK5vREnwnnOc8pH6PdVNka343n7bzwFcfKXGfcIS4yu/fOFiwaPzPvXjsZeDn9tp98alNjoSvysYxHme+K/1fmzKvzQlyc36U2CMZneskS0W0C0ljtFABSsaRT9Jv3ajb+PwC6A7PeZ3RC63VrI00HYGEhaB7lgEZ8IcmKElQqDDovJ2Maa7tEfijCeG3BdvCN+/zY7G1Ird6YeuXPRJcunuwHzPVb5qgq/2jOUEppZJGnUa1SSt9i1ZHxirR2wyhca2UqKVxeXX9ZeQzlK3kUd3Wl4GcfnE2c8OnxYs/Xd8kPhfhQTAH0Zcck/DiX8wEryV+lHaVvaHn/3xvwFQSwMEFAACAAgA77loVDqd53BLAAAAawAAABsAAAB1bml2ZXJzYWwvdW5pdmVyc2FsLnBuZy54bWyzsa/IzVEoSy0qzszPs1Uy1DNQsrfj5bIpKEoty0wtV6gAigEFIUBJoRLINUJwyzNTSjKAQgYWFgjBjNTM9IwSWyULQzO4oD7QTABQSwMEFAACAAgA5Ll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kuW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S5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5Ll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kuW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kuW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5LloVLx9NfdKAAAASQAAAB8AAAB2aWRlb2xlY3R1cmUvbG9jYWxfc2V0dGluZ3MueG1ss7GvyM1RKEstKs7Mz7NVMtQzUFJIzUvOT8nMS7dVCg1x07VQUiguScxLSczJz0u1VcrLV1Kwt+OyyclPTswJTi0pASos1rfjAgBQSwECAAAUAAIACADiuWhUMhu6IvkDAADgDgAAGAAAAAAAAAABAAAAAAAAAAAAbm9uZS9jb21tb25fbWVzc2FnZXMubG5nUEsBAgAAFAACAAgA4rloVBUeYBujAAAAfwEAACkAAAAAAAAAAQAAAAAALwQAAG5vbmUvcGxheWJhY2tfYW5kX25hdmlnYXRpb25fc2V0dGluZ3MueG1sUEsBAgAAFAACAAgA4rloVB9UimowAwAAxw4AACIAAAAAAAAAAQAAAAAAGQUAAG5vbmUvZmxhc2hfcHVibGlzaGluZ19zZXR0aW5ncy54bWxQSwECAAAUAAIACADiuWhUcVeUnRUBAADRAgAAHAAAAAAAAAABAAAAAACJCAAAbm9uZS9mbGFzaF9za2luX3NldHRpbmdzLnhtbFBLAQIAABQAAgAIAOK5aFTXm3CWKwMAAG8OAAAhAAAAAAAAAAEAAAAAANgJAABub25lL2h0bWxfcHVibGlzaGluZ19zZXR0aW5ncy54bWxQSwECAAAUAAIACADiuWhUjnP2+moAAADlAAAAHAAAAAAAAAABAAAAAABCDQAAbm9uZS9odG1sX3NraW5fc2V0dGluZ3MuanNvblBLAQIAABQAAgAIAOK5aFS8fTX3SgAAAEkAAAAXAAAAAAAAAAEAAAAAAOYNAABub25lL2xvY2FsX3NldHRpbmdzLnhtbFBLAQIAABQAAgAIAGp1Y1TuA81MSQMAAOMJAAAUAAAAAAAAAAEAAAAAAGUOAAB1bml2ZXJzYWwvcGxheWVyLnhtbFBLAQIAABQAAgAIAO65aFQGoq6pcgYAACYZAAAdAAAAAAAAAAEAAAAAAOARAAB1bml2ZXJzYWwvY29tbW9uX21lc3NhZ2VzLmxuZ1BLAQIAABQAAgAIAO65aFQVHmAbowAAAH8BAAAuAAAAAAAAAAEAAAAAAI0YAAB1bml2ZXJzYWwvcGxheWJhY2tfYW5kX25hdmlnYXRpb25fc2V0dGluZ3MueG1sUEsBAgAAFAACAAgA7rloVFmBjoFRBAAA3BUAACcAAAAAAAAAAQAAAAAAfBkAAHVuaXZlcnNhbC9mbGFzaF9wdWJsaXNoaW5nX3NldHRpbmdzLnhtbFBLAQIAABQAAgAIAO65aFSvO5WKiAMAAOEMAAAhAAAAAAAAAAEAAAAAABIeAAB1bml2ZXJzYWwvZmxhc2hfc2tpbl9zZXR0aW5ncy54bWxQSwECAAAUAAIACADuuWhUkUoaz0wEAABmFQAAJgAAAAAAAAABAAAAAADZIQAAdW5pdmVyc2FsL2h0bWxfcHVibGlzaGluZ19zZXR0aW5ncy54bWxQSwECAAAUAAIACADuuWhUlBOzImkAAABuAAAAHAAAAAAAAAABAAAAAABpJgAAdW5pdmVyc2FsL2xvY2FsX3NldHRpbmdzLnhtbFBLAQIAABQAAgAIAO+5aFQ01LntjxMAANo5AAAXAAAAAAAAAAAAAAAAAAwnAAB1bml2ZXJzYWwvdW5pdmVyc2FsLnBuZ1BLAQIAABQAAgAIAO+5aFQ6nedwSwAAAGsAAAAbAAAAAAAAAAEAAAAAANA6AAB1bml2ZXJzYWwvdW5pdmVyc2FsLnBuZy54bWxQSwECAAAUAAIACADkuWhU9rEOQqMFAAClFQAAIAAAAAAAAAABAAAAAABUOwAAdmlkZW9sZWN0dXJlL2NvbW1vbl9tZXNzYWdlcy5sbmdQSwECAAAUAAIACADkuWhUFR5gG6MAAAB/AQAAMQAAAAAAAAABAAAAAAA1QQAAdmlkZW9sZWN0dXJlL3BsYXliYWNrX2FuZF9uYXZpZ2F0aW9uX3NldHRpbmdzLnhtbFBLAQIAABQAAgAIAOS5aFSniu42DAUAAOUZAAAqAAAAAAAAAAEAAAAAACdCAAB2aWRlb2xlY3R1cmUvZmxhc2hfcHVibGlzaGluZ19zZXR0aW5ncy54bWxQSwECAAAUAAIACADkuWhUj3ZV/m8CAACHCAAAJAAAAAAAAAABAAAAAAB7RwAAdmlkZW9sZWN0dXJlL2ZsYXNoX3NraW5fc2V0dGluZ3MueG1sUEsBAgAAFAACAAgA5LloVHyfhAoCBQAAXRkAACkAAAAAAAAAAQAAAAAALEoAAHZpZGVvbGVjdHVyZS9odG1sX3B1Ymxpc2hpbmdfc2V0dGluZ3MueG1sUEsBAgAAFAACAAgA5LloVJNoQH6HAQAA2QQAACQAAAAAAAAAAQAAAAAAdU8AAHZpZGVvbGVjdHVyZS9odG1sX3NraW5fc2V0dGluZ3MuanNvblBLAQIAABQAAgAIAOS5aFS8fTX3SgAAAEkAAAAfAAAAAAAAAAEAAAAAAD5RAAB2aWRlb2xlY3R1cmUvbG9jYWxfc2V0dGluZ3MueG1sUEsFBgAAAAAXABcAGwcAAMVR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1 Creating a pivot table - Selecting the dimensions&quot;,&quot;onlineDestinationFolderId&quot;:&quot;dcfc9e78-43fb-11ec-9758-1e4fa7f0f46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5A3778-0B94-4475-8B80-99C4269738C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3C52270-930A-40F5-8940-A8699BCD5E07}"/>
  <p:tag name="GENSWF_ADVANCE_TIME" val="5.000"/>
  <p:tag name="TIMING" val="|1.30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668A25E-B8DB-4058-9EDA-7ED421BBF3DE}:308"/>
  <p:tag name="ISPRING_SLIDE_ID_2" val="{44E3163F-C400-40A3-8B21-55372E9EB116}"/>
  <p:tag name="GENSWF_ADVANCE_TIME" val="35.027"/>
  <p:tag name="TIMING" val="|1.384|1.031|1.261|3.423|2.468|6.266|1.085|3.323|1.263|1.096|0.874|3.876|2.2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3D2DB17-ED4E-4934-BCDB-FBF1E7B50379}:307"/>
  <p:tag name="ISPRING_SLIDE_INDENT_LEVEL" val="0"/>
  <p:tag name="GENSWF_ADVANCE_TIME" val="253.000"/>
  <p:tag name="ISPRING_SLIDE_ID_2" val="{1E8B6B64-AE6B-4AC3-8240-5D64B9ED790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0F490163-CC43-43EC-A1D7-41CDEC643770}"/>
  <p:tag name="GENSWF_ADVANCE_TIME" val="21.226"/>
  <p:tag name="TIMING" val="|1.094|0.952|2.518|2.92|4.78|1.91|1.311|1.396|2.3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789C73D-9233-433A-96D3-6FFB71190E5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6129</TotalTime>
  <Words>829</Words>
  <Application>Microsoft Macintosh PowerPoint</Application>
  <PresentationFormat>Widescreen</PresentationFormat>
  <Paragraphs>71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2.2.1 Creating a pivot table - Selecting the dimensions</dc:title>
  <dc:subject>elearning</dc:subject>
  <dc:creator>Alejandra Avila</dc:creator>
  <cp:lastModifiedBy>Simona Sekerova</cp:lastModifiedBy>
  <cp:revision>379</cp:revision>
  <cp:lastPrinted>2021-06-09T13:32:46Z</cp:lastPrinted>
  <dcterms:created xsi:type="dcterms:W3CDTF">2021-02-03T12:41:27Z</dcterms:created>
  <dcterms:modified xsi:type="dcterms:W3CDTF">2023-09-18T07:49:13Z</dcterms:modified>
</cp:coreProperties>
</file>